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26"/>
  </p:notesMasterIdLst>
  <p:sldIdLst>
    <p:sldId id="256" r:id="rId2"/>
    <p:sldId id="258" r:id="rId3"/>
    <p:sldId id="259" r:id="rId4"/>
    <p:sldId id="257" r:id="rId5"/>
    <p:sldId id="313" r:id="rId6"/>
    <p:sldId id="317" r:id="rId7"/>
    <p:sldId id="320" r:id="rId8"/>
    <p:sldId id="321" r:id="rId9"/>
    <p:sldId id="318" r:id="rId10"/>
    <p:sldId id="327" r:id="rId11"/>
    <p:sldId id="328" r:id="rId12"/>
    <p:sldId id="329" r:id="rId13"/>
    <p:sldId id="330" r:id="rId14"/>
    <p:sldId id="331" r:id="rId15"/>
    <p:sldId id="314" r:id="rId16"/>
    <p:sldId id="319" r:id="rId17"/>
    <p:sldId id="322" r:id="rId18"/>
    <p:sldId id="323" r:id="rId19"/>
    <p:sldId id="263" r:id="rId20"/>
    <p:sldId id="315" r:id="rId21"/>
    <p:sldId id="324" r:id="rId22"/>
    <p:sldId id="316" r:id="rId23"/>
    <p:sldId id="332" r:id="rId24"/>
    <p:sldId id="326" r:id="rId25"/>
  </p:sldIdLst>
  <p:sldSz cx="9144000" cy="5143500" type="screen16x9"/>
  <p:notesSz cx="6858000" cy="9144000"/>
  <p:embeddedFontLst>
    <p:embeddedFont>
      <p:font typeface="DM Sans" panose="020B0604020202020204" charset="0"/>
      <p:regular r:id="rId27"/>
      <p:bold r:id="rId28"/>
      <p:italic r:id="rId29"/>
      <p:boldItalic r:id="rId30"/>
    </p:embeddedFont>
    <p:embeddedFont>
      <p:font typeface="Nirmala UI" panose="020B0502040204020203" pitchFamily="34" charset="0"/>
      <p:regular r:id="rId31"/>
      <p:bold r:id="rId32"/>
    </p:embeddedFont>
    <p:embeddedFont>
      <p:font typeface="PT Serif" panose="020B0604020202020204" charset="0"/>
      <p:regular r:id="rId33"/>
      <p:bold r:id="rId34"/>
      <p:italic r:id="rId35"/>
      <p:boldItalic r:id="rId36"/>
    </p:embeddedFont>
    <p:embeddedFont>
      <p:font typeface="DM Sans Medium" panose="020B0604020202020204" charset="0"/>
      <p:regular r:id="rId37"/>
      <p:bold r:id="rId38"/>
      <p:italic r:id="rId39"/>
      <p:boldItalic r:id="rId40"/>
    </p:embeddedFont>
    <p:embeddedFont>
      <p:font typeface="Roboto"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564688-8091-4806-B9ED-6E627C7FF03F}">
  <a:tblStyle styleId="{34564688-8091-4806-B9ED-6E627C7FF03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38" autoAdjust="0"/>
    <p:restoredTop sz="94660"/>
  </p:normalViewPr>
  <p:slideViewPr>
    <p:cSldViewPr snapToGrid="0">
      <p:cViewPr varScale="1">
        <p:scale>
          <a:sx n="87" d="100"/>
          <a:sy n="87" d="100"/>
        </p:scale>
        <p:origin x="84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ec5b5d10f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ec5b5d10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872b4c34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872b4c34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390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872b4c34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872b4c34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31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872b4c34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872b4c34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367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872b4c34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872b4c34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135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872b4c34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872b4c34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360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872b4c348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872b4c348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193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872b4c34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872b4c34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302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872b4c34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872b4c34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8178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872b4c34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872b4c34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542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ea3b207d5f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ea3b207d5f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e872b4c34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e872b4c34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872b4c348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872b4c348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344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872b4c34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872b4c34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385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872b4c348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872b4c348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495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872b4c34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872b4c34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84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872b4c34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872b4c34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2551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872b4c348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872b4c348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872b4c34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872b4c34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872b4c348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872b4c348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970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872b4c34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872b4c34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9216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872b4c34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872b4c34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0196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872b4c34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872b4c34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355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872b4c34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872b4c34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26774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0" name="Google Shape;10;p2"/>
          <p:cNvSpPr txBox="1">
            <a:spLocks noGrp="1"/>
          </p:cNvSpPr>
          <p:nvPr>
            <p:ph type="ctrTitle"/>
          </p:nvPr>
        </p:nvSpPr>
        <p:spPr>
          <a:xfrm>
            <a:off x="2009650" y="1527538"/>
            <a:ext cx="5124600" cy="2180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Font typeface="DM Sans"/>
              <a:buNone/>
              <a:defRPr sz="6000">
                <a:latin typeface="DM Sans"/>
                <a:ea typeface="DM Sans"/>
                <a:cs typeface="DM Sans"/>
                <a:sym typeface="DM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92500" y="3939601"/>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2331300" y="2736850"/>
            <a:ext cx="44814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2996550" y="131777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2331300" y="3765600"/>
            <a:ext cx="4481400" cy="48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6" name="Google Shape;16;p3"/>
          <p:cNvPicPr preferRelativeResize="0"/>
          <p:nvPr/>
        </p:nvPicPr>
        <p:blipFill>
          <a:blip r:embed="rId2">
            <a:alphaModFix/>
          </a:blip>
          <a:stretch>
            <a:fillRect/>
          </a:stretch>
        </p:blipFill>
        <p:spPr>
          <a:xfrm>
            <a:off x="0" y="0"/>
            <a:ext cx="9144003" cy="51435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0" y="-13775"/>
            <a:ext cx="9144003" cy="5143501"/>
          </a:xfrm>
          <a:prstGeom prst="rect">
            <a:avLst/>
          </a:prstGeom>
          <a:noFill/>
          <a:ln>
            <a:noFill/>
          </a:ln>
        </p:spPr>
      </p:pic>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Font typeface="Anaheim"/>
              <a:buAutoNum type="arabicPeriod"/>
              <a:defRPr sz="120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a:blip r:embed="rId2">
            <a:alphaModFix/>
          </a:blip>
          <a:stretch>
            <a:fillRect/>
          </a:stretch>
        </p:blipFill>
        <p:spPr>
          <a:xfrm>
            <a:off x="0" y="-13775"/>
            <a:ext cx="9144003" cy="5143501"/>
          </a:xfrm>
          <a:prstGeom prst="rect">
            <a:avLst/>
          </a:prstGeom>
          <a:noFill/>
          <a:ln>
            <a:noFill/>
          </a:ln>
        </p:spPr>
      </p:pic>
      <p:sp>
        <p:nvSpPr>
          <p:cNvPr id="30" name="Google Shape;30;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0" y="0"/>
            <a:ext cx="9144003" cy="5143501"/>
          </a:xfrm>
          <a:prstGeom prst="rect">
            <a:avLst/>
          </a:prstGeom>
          <a:noFill/>
          <a:ln>
            <a:noFill/>
          </a:ln>
        </p:spPr>
      </p:pic>
      <p:sp>
        <p:nvSpPr>
          <p:cNvPr id="52" name="Google Shape;52;p13"/>
          <p:cNvSpPr txBox="1">
            <a:spLocks noGrp="1"/>
          </p:cNvSpPr>
          <p:nvPr>
            <p:ph type="title"/>
          </p:nvPr>
        </p:nvSpPr>
        <p:spPr>
          <a:xfrm>
            <a:off x="2875825" y="1768700"/>
            <a:ext cx="2646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3" name="Google Shape;53;p13"/>
          <p:cNvSpPr txBox="1">
            <a:spLocks noGrp="1"/>
          </p:cNvSpPr>
          <p:nvPr>
            <p:ph type="title" idx="2" hasCustomPrompt="1"/>
          </p:nvPr>
        </p:nvSpPr>
        <p:spPr>
          <a:xfrm>
            <a:off x="3232550" y="1241225"/>
            <a:ext cx="1932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1"/>
          </p:nvPr>
        </p:nvSpPr>
        <p:spPr>
          <a:xfrm>
            <a:off x="3050450" y="2220200"/>
            <a:ext cx="229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5" name="Google Shape;55;p13"/>
          <p:cNvSpPr txBox="1">
            <a:spLocks noGrp="1"/>
          </p:cNvSpPr>
          <p:nvPr>
            <p:ph type="title" idx="3"/>
          </p:nvPr>
        </p:nvSpPr>
        <p:spPr>
          <a:xfrm>
            <a:off x="5780175" y="1768700"/>
            <a:ext cx="2646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6" name="Google Shape;56;p13"/>
          <p:cNvSpPr txBox="1">
            <a:spLocks noGrp="1"/>
          </p:cNvSpPr>
          <p:nvPr>
            <p:ph type="title" idx="4" hasCustomPrompt="1"/>
          </p:nvPr>
        </p:nvSpPr>
        <p:spPr>
          <a:xfrm>
            <a:off x="6136822" y="1241225"/>
            <a:ext cx="1932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subTitle" idx="5"/>
          </p:nvPr>
        </p:nvSpPr>
        <p:spPr>
          <a:xfrm>
            <a:off x="5954775" y="2220200"/>
            <a:ext cx="229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6"/>
          </p:nvPr>
        </p:nvSpPr>
        <p:spPr>
          <a:xfrm>
            <a:off x="2875825" y="3532175"/>
            <a:ext cx="2646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9" name="Google Shape;59;p13"/>
          <p:cNvSpPr txBox="1">
            <a:spLocks noGrp="1"/>
          </p:cNvSpPr>
          <p:nvPr>
            <p:ph type="title" idx="7" hasCustomPrompt="1"/>
          </p:nvPr>
        </p:nvSpPr>
        <p:spPr>
          <a:xfrm>
            <a:off x="3232550" y="3004700"/>
            <a:ext cx="1932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8"/>
          </p:nvPr>
        </p:nvSpPr>
        <p:spPr>
          <a:xfrm>
            <a:off x="3050450" y="3983675"/>
            <a:ext cx="229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1" name="Google Shape;61;p13"/>
          <p:cNvSpPr txBox="1">
            <a:spLocks noGrp="1"/>
          </p:cNvSpPr>
          <p:nvPr>
            <p:ph type="title" idx="9"/>
          </p:nvPr>
        </p:nvSpPr>
        <p:spPr>
          <a:xfrm>
            <a:off x="5780175" y="3532175"/>
            <a:ext cx="2646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3"/>
          <p:cNvSpPr txBox="1">
            <a:spLocks noGrp="1"/>
          </p:cNvSpPr>
          <p:nvPr>
            <p:ph type="title" idx="13" hasCustomPrompt="1"/>
          </p:nvPr>
        </p:nvSpPr>
        <p:spPr>
          <a:xfrm>
            <a:off x="6136822" y="3004700"/>
            <a:ext cx="1932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4"/>
          </p:nvPr>
        </p:nvSpPr>
        <p:spPr>
          <a:xfrm>
            <a:off x="5954775" y="3983675"/>
            <a:ext cx="229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15"/>
          </p:nvPr>
        </p:nvSpPr>
        <p:spPr>
          <a:xfrm>
            <a:off x="2878250" y="445025"/>
            <a:ext cx="554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2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26"/>
        <p:cNvGrpSpPr/>
        <p:nvPr/>
      </p:nvGrpSpPr>
      <p:grpSpPr>
        <a:xfrm>
          <a:off x="0" y="0"/>
          <a:ext cx="0" cy="0"/>
          <a:chOff x="0" y="0"/>
          <a:chExt cx="0" cy="0"/>
        </a:xfrm>
      </p:grpSpPr>
      <p:pic>
        <p:nvPicPr>
          <p:cNvPr id="227" name="Google Shape;227;p38"/>
          <p:cNvPicPr preferRelativeResize="0"/>
          <p:nvPr/>
        </p:nvPicPr>
        <p:blipFill>
          <a:blip r:embed="rId2">
            <a:alphaModFix/>
          </a:blip>
          <a:stretch>
            <a:fillRect/>
          </a:stretch>
        </p:blipFill>
        <p:spPr>
          <a:xfrm>
            <a:off x="0" y="0"/>
            <a:ext cx="9144003" cy="51435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228"/>
        <p:cNvGrpSpPr/>
        <p:nvPr/>
      </p:nvGrpSpPr>
      <p:grpSpPr>
        <a:xfrm>
          <a:off x="0" y="0"/>
          <a:ext cx="0" cy="0"/>
          <a:chOff x="0" y="0"/>
          <a:chExt cx="0" cy="0"/>
        </a:xfrm>
      </p:grpSpPr>
      <p:pic>
        <p:nvPicPr>
          <p:cNvPr id="229" name="Google Shape;229;p39"/>
          <p:cNvPicPr preferRelativeResize="0"/>
          <p:nvPr/>
        </p:nvPicPr>
        <p:blipFill>
          <a:blip r:embed="rId2">
            <a:alphaModFix/>
          </a:blip>
          <a:stretch>
            <a:fillRect/>
          </a:stretch>
        </p:blipFill>
        <p:spPr>
          <a:xfrm rot="10800000">
            <a:off x="0" y="0"/>
            <a:ext cx="9144003" cy="51435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1pPr>
            <a:lvl2pPr lvl="1" rtl="0">
              <a:spcBef>
                <a:spcPts val="0"/>
              </a:spcBef>
              <a:spcAft>
                <a:spcPts val="0"/>
              </a:spcAft>
              <a:buClr>
                <a:schemeClr val="dk1"/>
              </a:buClr>
              <a:buSzPts val="3500"/>
              <a:buFont typeface="Roboto"/>
              <a:buNone/>
              <a:defRPr sz="3500">
                <a:solidFill>
                  <a:schemeClr val="dk1"/>
                </a:solidFill>
                <a:latin typeface="Roboto"/>
                <a:ea typeface="Roboto"/>
                <a:cs typeface="Roboto"/>
                <a:sym typeface="Roboto"/>
              </a:defRPr>
            </a:lvl2pPr>
            <a:lvl3pPr lvl="2" rtl="0">
              <a:spcBef>
                <a:spcPts val="0"/>
              </a:spcBef>
              <a:spcAft>
                <a:spcPts val="0"/>
              </a:spcAft>
              <a:buClr>
                <a:schemeClr val="dk1"/>
              </a:buClr>
              <a:buSzPts val="3500"/>
              <a:buFont typeface="Roboto"/>
              <a:buNone/>
              <a:defRPr sz="3500">
                <a:solidFill>
                  <a:schemeClr val="dk1"/>
                </a:solidFill>
                <a:latin typeface="Roboto"/>
                <a:ea typeface="Roboto"/>
                <a:cs typeface="Roboto"/>
                <a:sym typeface="Roboto"/>
              </a:defRPr>
            </a:lvl3pPr>
            <a:lvl4pPr lvl="3" rtl="0">
              <a:spcBef>
                <a:spcPts val="0"/>
              </a:spcBef>
              <a:spcAft>
                <a:spcPts val="0"/>
              </a:spcAft>
              <a:buClr>
                <a:schemeClr val="dk1"/>
              </a:buClr>
              <a:buSzPts val="3500"/>
              <a:buFont typeface="Roboto"/>
              <a:buNone/>
              <a:defRPr sz="3500">
                <a:solidFill>
                  <a:schemeClr val="dk1"/>
                </a:solidFill>
                <a:latin typeface="Roboto"/>
                <a:ea typeface="Roboto"/>
                <a:cs typeface="Roboto"/>
                <a:sym typeface="Roboto"/>
              </a:defRPr>
            </a:lvl4pPr>
            <a:lvl5pPr lvl="4" rtl="0">
              <a:spcBef>
                <a:spcPts val="0"/>
              </a:spcBef>
              <a:spcAft>
                <a:spcPts val="0"/>
              </a:spcAft>
              <a:buClr>
                <a:schemeClr val="dk1"/>
              </a:buClr>
              <a:buSzPts val="3500"/>
              <a:buFont typeface="Roboto"/>
              <a:buNone/>
              <a:defRPr sz="3500">
                <a:solidFill>
                  <a:schemeClr val="dk1"/>
                </a:solidFill>
                <a:latin typeface="Roboto"/>
                <a:ea typeface="Roboto"/>
                <a:cs typeface="Roboto"/>
                <a:sym typeface="Roboto"/>
              </a:defRPr>
            </a:lvl5pPr>
            <a:lvl6pPr lvl="5" rtl="0">
              <a:spcBef>
                <a:spcPts val="0"/>
              </a:spcBef>
              <a:spcAft>
                <a:spcPts val="0"/>
              </a:spcAft>
              <a:buClr>
                <a:schemeClr val="dk1"/>
              </a:buClr>
              <a:buSzPts val="3500"/>
              <a:buFont typeface="Roboto"/>
              <a:buNone/>
              <a:defRPr sz="3500">
                <a:solidFill>
                  <a:schemeClr val="dk1"/>
                </a:solidFill>
                <a:latin typeface="Roboto"/>
                <a:ea typeface="Roboto"/>
                <a:cs typeface="Roboto"/>
                <a:sym typeface="Roboto"/>
              </a:defRPr>
            </a:lvl6pPr>
            <a:lvl7pPr lvl="6" rtl="0">
              <a:spcBef>
                <a:spcPts val="0"/>
              </a:spcBef>
              <a:spcAft>
                <a:spcPts val="0"/>
              </a:spcAft>
              <a:buClr>
                <a:schemeClr val="dk1"/>
              </a:buClr>
              <a:buSzPts val="3500"/>
              <a:buFont typeface="Roboto"/>
              <a:buNone/>
              <a:defRPr sz="3500">
                <a:solidFill>
                  <a:schemeClr val="dk1"/>
                </a:solidFill>
                <a:latin typeface="Roboto"/>
                <a:ea typeface="Roboto"/>
                <a:cs typeface="Roboto"/>
                <a:sym typeface="Roboto"/>
              </a:defRPr>
            </a:lvl7pPr>
            <a:lvl8pPr lvl="7" rtl="0">
              <a:spcBef>
                <a:spcPts val="0"/>
              </a:spcBef>
              <a:spcAft>
                <a:spcPts val="0"/>
              </a:spcAft>
              <a:buClr>
                <a:schemeClr val="dk1"/>
              </a:buClr>
              <a:buSzPts val="3500"/>
              <a:buFont typeface="Roboto"/>
              <a:buNone/>
              <a:defRPr sz="3500">
                <a:solidFill>
                  <a:schemeClr val="dk1"/>
                </a:solidFill>
                <a:latin typeface="Roboto"/>
                <a:ea typeface="Roboto"/>
                <a:cs typeface="Roboto"/>
                <a:sym typeface="Roboto"/>
              </a:defRPr>
            </a:lvl8pPr>
            <a:lvl9pPr lvl="8" rtl="0">
              <a:spcBef>
                <a:spcPts val="0"/>
              </a:spcBef>
              <a:spcAft>
                <a:spcPts val="0"/>
              </a:spcAft>
              <a:buClr>
                <a:schemeClr val="dk1"/>
              </a:buClr>
              <a:buSzPts val="3500"/>
              <a:buFont typeface="Roboto"/>
              <a:buNone/>
              <a:defRPr sz="35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T Serif"/>
              <a:buChar char="●"/>
              <a:defRPr>
                <a:solidFill>
                  <a:schemeClr val="dk1"/>
                </a:solidFill>
                <a:latin typeface="PT Serif"/>
                <a:ea typeface="PT Serif"/>
                <a:cs typeface="PT Serif"/>
                <a:sym typeface="PT Serif"/>
              </a:defRPr>
            </a:lvl1pPr>
            <a:lvl2pPr marL="914400" lvl="1" indent="-317500">
              <a:lnSpc>
                <a:spcPct val="115000"/>
              </a:lnSpc>
              <a:spcBef>
                <a:spcPts val="1600"/>
              </a:spcBef>
              <a:spcAft>
                <a:spcPts val="0"/>
              </a:spcAft>
              <a:buClr>
                <a:schemeClr val="dk1"/>
              </a:buClr>
              <a:buSzPts val="1400"/>
              <a:buFont typeface="PT Serif"/>
              <a:buChar char="○"/>
              <a:defRPr>
                <a:solidFill>
                  <a:schemeClr val="dk1"/>
                </a:solidFill>
                <a:latin typeface="PT Serif"/>
                <a:ea typeface="PT Serif"/>
                <a:cs typeface="PT Serif"/>
                <a:sym typeface="PT Serif"/>
              </a:defRPr>
            </a:lvl2pPr>
            <a:lvl3pPr marL="1371600" lvl="2" indent="-317500">
              <a:lnSpc>
                <a:spcPct val="115000"/>
              </a:lnSpc>
              <a:spcBef>
                <a:spcPts val="1600"/>
              </a:spcBef>
              <a:spcAft>
                <a:spcPts val="0"/>
              </a:spcAft>
              <a:buClr>
                <a:schemeClr val="dk1"/>
              </a:buClr>
              <a:buSzPts val="1400"/>
              <a:buFont typeface="PT Serif"/>
              <a:buChar char="■"/>
              <a:defRPr>
                <a:solidFill>
                  <a:schemeClr val="dk1"/>
                </a:solidFill>
                <a:latin typeface="PT Serif"/>
                <a:ea typeface="PT Serif"/>
                <a:cs typeface="PT Serif"/>
                <a:sym typeface="PT Serif"/>
              </a:defRPr>
            </a:lvl3pPr>
            <a:lvl4pPr marL="1828800" lvl="3" indent="-317500">
              <a:lnSpc>
                <a:spcPct val="115000"/>
              </a:lnSpc>
              <a:spcBef>
                <a:spcPts val="1600"/>
              </a:spcBef>
              <a:spcAft>
                <a:spcPts val="0"/>
              </a:spcAft>
              <a:buClr>
                <a:schemeClr val="dk1"/>
              </a:buClr>
              <a:buSzPts val="1400"/>
              <a:buFont typeface="PT Serif"/>
              <a:buChar char="●"/>
              <a:defRPr>
                <a:solidFill>
                  <a:schemeClr val="dk1"/>
                </a:solidFill>
                <a:latin typeface="PT Serif"/>
                <a:ea typeface="PT Serif"/>
                <a:cs typeface="PT Serif"/>
                <a:sym typeface="PT Serif"/>
              </a:defRPr>
            </a:lvl4pPr>
            <a:lvl5pPr marL="2286000" lvl="4" indent="-317500">
              <a:lnSpc>
                <a:spcPct val="115000"/>
              </a:lnSpc>
              <a:spcBef>
                <a:spcPts val="1600"/>
              </a:spcBef>
              <a:spcAft>
                <a:spcPts val="0"/>
              </a:spcAft>
              <a:buClr>
                <a:schemeClr val="dk1"/>
              </a:buClr>
              <a:buSzPts val="1400"/>
              <a:buFont typeface="PT Serif"/>
              <a:buChar char="○"/>
              <a:defRPr>
                <a:solidFill>
                  <a:schemeClr val="dk1"/>
                </a:solidFill>
                <a:latin typeface="PT Serif"/>
                <a:ea typeface="PT Serif"/>
                <a:cs typeface="PT Serif"/>
                <a:sym typeface="PT Serif"/>
              </a:defRPr>
            </a:lvl5pPr>
            <a:lvl6pPr marL="2743200" lvl="5" indent="-317500">
              <a:lnSpc>
                <a:spcPct val="115000"/>
              </a:lnSpc>
              <a:spcBef>
                <a:spcPts val="1600"/>
              </a:spcBef>
              <a:spcAft>
                <a:spcPts val="0"/>
              </a:spcAft>
              <a:buClr>
                <a:schemeClr val="dk1"/>
              </a:buClr>
              <a:buSzPts val="1400"/>
              <a:buFont typeface="PT Serif"/>
              <a:buChar char="■"/>
              <a:defRPr>
                <a:solidFill>
                  <a:schemeClr val="dk1"/>
                </a:solidFill>
                <a:latin typeface="PT Serif"/>
                <a:ea typeface="PT Serif"/>
                <a:cs typeface="PT Serif"/>
                <a:sym typeface="PT Serif"/>
              </a:defRPr>
            </a:lvl6pPr>
            <a:lvl7pPr marL="3200400" lvl="6" indent="-317500">
              <a:lnSpc>
                <a:spcPct val="115000"/>
              </a:lnSpc>
              <a:spcBef>
                <a:spcPts val="1600"/>
              </a:spcBef>
              <a:spcAft>
                <a:spcPts val="0"/>
              </a:spcAft>
              <a:buClr>
                <a:schemeClr val="dk1"/>
              </a:buClr>
              <a:buSzPts val="1400"/>
              <a:buFont typeface="PT Serif"/>
              <a:buChar char="●"/>
              <a:defRPr>
                <a:solidFill>
                  <a:schemeClr val="dk1"/>
                </a:solidFill>
                <a:latin typeface="PT Serif"/>
                <a:ea typeface="PT Serif"/>
                <a:cs typeface="PT Serif"/>
                <a:sym typeface="PT Serif"/>
              </a:defRPr>
            </a:lvl7pPr>
            <a:lvl8pPr marL="3657600" lvl="7" indent="-317500">
              <a:lnSpc>
                <a:spcPct val="115000"/>
              </a:lnSpc>
              <a:spcBef>
                <a:spcPts val="1600"/>
              </a:spcBef>
              <a:spcAft>
                <a:spcPts val="0"/>
              </a:spcAft>
              <a:buClr>
                <a:schemeClr val="dk1"/>
              </a:buClr>
              <a:buSzPts val="1400"/>
              <a:buFont typeface="PT Serif"/>
              <a:buChar char="○"/>
              <a:defRPr>
                <a:solidFill>
                  <a:schemeClr val="dk1"/>
                </a:solidFill>
                <a:latin typeface="PT Serif"/>
                <a:ea typeface="PT Serif"/>
                <a:cs typeface="PT Serif"/>
                <a:sym typeface="PT Serif"/>
              </a:defRPr>
            </a:lvl8pPr>
            <a:lvl9pPr marL="4114800" lvl="8" indent="-317500">
              <a:lnSpc>
                <a:spcPct val="115000"/>
              </a:lnSpc>
              <a:spcBef>
                <a:spcPts val="1600"/>
              </a:spcBef>
              <a:spcAft>
                <a:spcPts val="1600"/>
              </a:spcAft>
              <a:buClr>
                <a:schemeClr val="dk1"/>
              </a:buClr>
              <a:buSzPts val="1400"/>
              <a:buFont typeface="PT Serif"/>
              <a:buChar char="■"/>
              <a:defRPr>
                <a:solidFill>
                  <a:schemeClr val="dk1"/>
                </a:solidFill>
                <a:latin typeface="PT Serif"/>
                <a:ea typeface="PT Serif"/>
                <a:cs typeface="PT Serif"/>
                <a:sym typeface="PT Serif"/>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8" r:id="rId5"/>
    <p:sldLayoutId id="2147483659" r:id="rId6"/>
    <p:sldLayoutId id="2147483683" r:id="rId7"/>
    <p:sldLayoutId id="2147483684" r:id="rId8"/>
    <p:sldLayoutId id="214748368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237"/>
        <p:cNvGrpSpPr/>
        <p:nvPr/>
      </p:nvGrpSpPr>
      <p:grpSpPr>
        <a:xfrm>
          <a:off x="0" y="0"/>
          <a:ext cx="0" cy="0"/>
          <a:chOff x="0" y="0"/>
          <a:chExt cx="0" cy="0"/>
        </a:xfrm>
      </p:grpSpPr>
      <p:grpSp>
        <p:nvGrpSpPr>
          <p:cNvPr id="238" name="Google Shape;238;p42"/>
          <p:cNvGrpSpPr/>
          <p:nvPr/>
        </p:nvGrpSpPr>
        <p:grpSpPr>
          <a:xfrm>
            <a:off x="453542" y="3286467"/>
            <a:ext cx="2717597" cy="1181747"/>
            <a:chOff x="2526900" y="3851099"/>
            <a:chExt cx="4090200" cy="586500"/>
          </a:xfrm>
        </p:grpSpPr>
        <p:sp>
          <p:nvSpPr>
            <p:cNvPr id="239" name="Google Shape;239;p42"/>
            <p:cNvSpPr/>
            <p:nvPr/>
          </p:nvSpPr>
          <p:spPr>
            <a:xfrm>
              <a:off x="2526900" y="3851099"/>
              <a:ext cx="4090200" cy="586500"/>
            </a:xfrm>
            <a:prstGeom prst="roundRect">
              <a:avLst>
                <a:gd name="adj" fmla="val 50000"/>
              </a:avLst>
            </a:prstGeom>
            <a:gradFill>
              <a:gsLst>
                <a:gs pos="0">
                  <a:schemeClr val="lt2"/>
                </a:gs>
                <a:gs pos="34000">
                  <a:schemeClr val="accent1"/>
                </a:gs>
                <a:gs pos="63000">
                  <a:schemeClr val="accent3"/>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2"/>
            <p:cNvSpPr/>
            <p:nvPr/>
          </p:nvSpPr>
          <p:spPr>
            <a:xfrm>
              <a:off x="2542050" y="3862799"/>
              <a:ext cx="4059900" cy="5631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42"/>
          <p:cNvSpPr txBox="1">
            <a:spLocks noGrp="1"/>
          </p:cNvSpPr>
          <p:nvPr>
            <p:ph type="ctrTitle"/>
          </p:nvPr>
        </p:nvSpPr>
        <p:spPr>
          <a:xfrm>
            <a:off x="463608" y="816234"/>
            <a:ext cx="9502444" cy="2925212"/>
          </a:xfrm>
          <a:prstGeom prst="rect">
            <a:avLst/>
          </a:prstGeom>
        </p:spPr>
        <p:txBody>
          <a:bodyPr spcFirstLastPara="1" wrap="square" lIns="91425" tIns="91425" rIns="91425" bIns="91425" anchor="ctr" anchorCtr="0">
            <a:noAutofit/>
          </a:bodyPr>
          <a:lstStyle/>
          <a:p>
            <a:pPr lvl="0"/>
            <a:r>
              <a:rPr lang="fr-FR" sz="4400" dirty="0">
                <a:solidFill>
                  <a:schemeClr val="bg2">
                    <a:lumMod val="75000"/>
                  </a:schemeClr>
                </a:solidFill>
                <a:latin typeface="Times New Roman" panose="02020603050405020304" pitchFamily="18" charset="0"/>
                <a:cs typeface="Times New Roman" panose="02020603050405020304" pitchFamily="18" charset="0"/>
              </a:rPr>
              <a:t>Application </a:t>
            </a:r>
            <a:r>
              <a:rPr lang="fr-FR" sz="4400" dirty="0" smtClean="0">
                <a:solidFill>
                  <a:schemeClr val="bg2">
                    <a:lumMod val="75000"/>
                  </a:schemeClr>
                </a:solidFill>
                <a:latin typeface="Times New Roman" panose="02020603050405020304" pitchFamily="18" charset="0"/>
                <a:cs typeface="Times New Roman" panose="02020603050405020304" pitchFamily="18" charset="0"/>
              </a:rPr>
              <a:t>:</a:t>
            </a:r>
            <a:br>
              <a:rPr lang="fr-FR" sz="4400" dirty="0" smtClean="0">
                <a:solidFill>
                  <a:schemeClr val="bg2">
                    <a:lumMod val="75000"/>
                  </a:schemeClr>
                </a:solidFill>
                <a:latin typeface="Times New Roman" panose="02020603050405020304" pitchFamily="18" charset="0"/>
                <a:cs typeface="Times New Roman" panose="02020603050405020304" pitchFamily="18" charset="0"/>
              </a:rPr>
            </a:br>
            <a:r>
              <a:rPr lang="fr-FR" sz="4400" dirty="0" smtClean="0">
                <a:solidFill>
                  <a:schemeClr val="bg2">
                    <a:lumMod val="75000"/>
                  </a:schemeClr>
                </a:solidFill>
                <a:latin typeface="Times New Roman" panose="02020603050405020304" pitchFamily="18" charset="0"/>
                <a:cs typeface="Times New Roman" panose="02020603050405020304" pitchFamily="18" charset="0"/>
              </a:rPr>
              <a:t> </a:t>
            </a:r>
            <a:r>
              <a:rPr lang="fr-FR" sz="4400" dirty="0">
                <a:solidFill>
                  <a:schemeClr val="bg2">
                    <a:lumMod val="75000"/>
                  </a:schemeClr>
                </a:solidFill>
                <a:latin typeface="Times New Roman" panose="02020603050405020304" pitchFamily="18" charset="0"/>
                <a:cs typeface="Times New Roman" panose="02020603050405020304" pitchFamily="18" charset="0"/>
              </a:rPr>
              <a:t>transformation et </a:t>
            </a:r>
            <a:r>
              <a:rPr lang="fr-FR" sz="4400" dirty="0" smtClean="0">
                <a:solidFill>
                  <a:schemeClr val="bg2">
                    <a:lumMod val="75000"/>
                  </a:schemeClr>
                </a:solidFill>
                <a:latin typeface="Times New Roman" panose="02020603050405020304" pitchFamily="18" charset="0"/>
                <a:cs typeface="Times New Roman" panose="02020603050405020304" pitchFamily="18" charset="0"/>
              </a:rPr>
              <a:t>égalisation</a:t>
            </a:r>
            <a:br>
              <a:rPr lang="fr-FR" sz="4400" dirty="0" smtClean="0">
                <a:solidFill>
                  <a:schemeClr val="bg2">
                    <a:lumMod val="75000"/>
                  </a:schemeClr>
                </a:solidFill>
                <a:latin typeface="Times New Roman" panose="02020603050405020304" pitchFamily="18" charset="0"/>
                <a:cs typeface="Times New Roman" panose="02020603050405020304" pitchFamily="18" charset="0"/>
              </a:rPr>
            </a:br>
            <a:r>
              <a:rPr lang="fr-FR" sz="4400" dirty="0" smtClean="0">
                <a:solidFill>
                  <a:schemeClr val="bg2">
                    <a:lumMod val="75000"/>
                  </a:schemeClr>
                </a:solidFill>
                <a:latin typeface="Times New Roman" panose="02020603050405020304" pitchFamily="18" charset="0"/>
                <a:cs typeface="Times New Roman" panose="02020603050405020304" pitchFamily="18" charset="0"/>
              </a:rPr>
              <a:t> </a:t>
            </a:r>
            <a:r>
              <a:rPr lang="fr-FR" sz="4400" dirty="0">
                <a:solidFill>
                  <a:schemeClr val="bg2">
                    <a:lumMod val="75000"/>
                  </a:schemeClr>
                </a:solidFill>
                <a:latin typeface="Times New Roman" panose="02020603050405020304" pitchFamily="18" charset="0"/>
                <a:cs typeface="Times New Roman" panose="02020603050405020304" pitchFamily="18" charset="0"/>
              </a:rPr>
              <a:t>des images</a:t>
            </a:r>
            <a:endParaRPr sz="4400"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242" name="Google Shape;242;p42"/>
          <p:cNvSpPr txBox="1">
            <a:spLocks noGrp="1"/>
          </p:cNvSpPr>
          <p:nvPr>
            <p:ph type="subTitle" idx="1"/>
          </p:nvPr>
        </p:nvSpPr>
        <p:spPr>
          <a:xfrm>
            <a:off x="-980236" y="3725075"/>
            <a:ext cx="4359000" cy="266639"/>
          </a:xfrm>
          <a:prstGeom prst="rect">
            <a:avLst/>
          </a:prstGeom>
        </p:spPr>
        <p:txBody>
          <a:bodyPr spcFirstLastPara="1" wrap="square" lIns="91425" tIns="91425" rIns="91425" bIns="91425" anchor="ctr" anchorCtr="0">
            <a:noAutofit/>
          </a:bodyPr>
          <a:lstStyle/>
          <a:p>
            <a:pPr marL="0" indent="0"/>
            <a:r>
              <a:rPr lang="fr-FR" dirty="0" smtClean="0">
                <a:latin typeface="Times New Roman" panose="02020603050405020304" pitchFamily="18" charset="0"/>
                <a:cs typeface="Times New Roman" panose="02020603050405020304" pitchFamily="18" charset="0"/>
              </a:rPr>
              <a:t>Réalisé par:</a:t>
            </a:r>
          </a:p>
          <a:p>
            <a:pPr marL="1371600" lvl="3" indent="0"/>
            <a:r>
              <a:rPr lang="fr-FR" b="1" dirty="0" smtClean="0">
                <a:latin typeface="Times New Roman" panose="02020603050405020304" pitchFamily="18" charset="0"/>
                <a:cs typeface="Times New Roman" panose="02020603050405020304" pitchFamily="18" charset="0"/>
              </a:rPr>
              <a:t>SENHOU </a:t>
            </a:r>
            <a:r>
              <a:rPr lang="fr-FR" dirty="0" smtClean="0">
                <a:latin typeface="Times New Roman" panose="02020603050405020304" pitchFamily="18" charset="0"/>
                <a:cs typeface="Times New Roman" panose="02020603050405020304" pitchFamily="18" charset="0"/>
              </a:rPr>
              <a:t>Omayma</a:t>
            </a:r>
          </a:p>
          <a:p>
            <a:pPr marL="1371600" lvl="3" indent="0"/>
            <a:r>
              <a:rPr lang="fr-FR" b="1" dirty="0" smtClean="0">
                <a:latin typeface="Times New Roman" panose="02020603050405020304" pitchFamily="18" charset="0"/>
                <a:cs typeface="Times New Roman" panose="02020603050405020304" pitchFamily="18" charset="0"/>
              </a:rPr>
              <a:t>  BOUTAHRI</a:t>
            </a:r>
            <a:r>
              <a:rPr lang="fr-FR" dirty="0" smtClean="0">
                <a:latin typeface="Times New Roman" panose="02020603050405020304" pitchFamily="18" charset="0"/>
                <a:cs typeface="Times New Roman" panose="02020603050405020304" pitchFamily="18" charset="0"/>
              </a:rPr>
              <a:t> Sihame</a:t>
            </a:r>
            <a:endParaRPr dirty="0">
              <a:latin typeface="Times New Roman" panose="02020603050405020304" pitchFamily="18" charset="0"/>
              <a:cs typeface="Times New Roman" panose="02020603050405020304" pitchFamily="18" charset="0"/>
            </a:endParaRPr>
          </a:p>
        </p:txBody>
      </p:sp>
      <p:grpSp>
        <p:nvGrpSpPr>
          <p:cNvPr id="20" name="Google Shape;238;p42"/>
          <p:cNvGrpSpPr/>
          <p:nvPr/>
        </p:nvGrpSpPr>
        <p:grpSpPr>
          <a:xfrm>
            <a:off x="5419344" y="3834821"/>
            <a:ext cx="2717597" cy="1181747"/>
            <a:chOff x="2526900" y="3851099"/>
            <a:chExt cx="4090200" cy="586500"/>
          </a:xfrm>
        </p:grpSpPr>
        <p:sp>
          <p:nvSpPr>
            <p:cNvPr id="21" name="Google Shape;239;p42"/>
            <p:cNvSpPr/>
            <p:nvPr/>
          </p:nvSpPr>
          <p:spPr>
            <a:xfrm>
              <a:off x="2526900" y="3851099"/>
              <a:ext cx="4090200" cy="586500"/>
            </a:xfrm>
            <a:prstGeom prst="roundRect">
              <a:avLst>
                <a:gd name="adj" fmla="val 50000"/>
              </a:avLst>
            </a:prstGeom>
            <a:gradFill>
              <a:gsLst>
                <a:gs pos="0">
                  <a:schemeClr val="lt2"/>
                </a:gs>
                <a:gs pos="34000">
                  <a:schemeClr val="accent1"/>
                </a:gs>
                <a:gs pos="63000">
                  <a:schemeClr val="accent3"/>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0;p42"/>
            <p:cNvSpPr/>
            <p:nvPr/>
          </p:nvSpPr>
          <p:spPr>
            <a:xfrm>
              <a:off x="2542050" y="3862799"/>
              <a:ext cx="4059900" cy="5631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p:cNvSpPr txBox="1"/>
          <p:nvPr/>
        </p:nvSpPr>
        <p:spPr>
          <a:xfrm>
            <a:off x="5552237" y="4068719"/>
            <a:ext cx="2735886" cy="830997"/>
          </a:xfrm>
          <a:prstGeom prst="rect">
            <a:avLst/>
          </a:prstGeom>
          <a:noFill/>
        </p:spPr>
        <p:txBody>
          <a:bodyPr wrap="square" rtlCol="0">
            <a:spAutoFit/>
          </a:bodyPr>
          <a:lstStyle/>
          <a:p>
            <a:r>
              <a:rPr lang="fr-FR" sz="1800" dirty="0" smtClean="0">
                <a:latin typeface="Times New Roman" panose="02020603050405020304" pitchFamily="18" charset="0"/>
                <a:cs typeface="Times New Roman" panose="02020603050405020304" pitchFamily="18" charset="0"/>
              </a:rPr>
              <a:t>Encadré par:</a:t>
            </a:r>
          </a:p>
          <a:p>
            <a:pPr lvl="8"/>
            <a:r>
              <a:rPr lang="fr-FR" dirty="0" smtClean="0">
                <a:latin typeface="Times New Roman" panose="02020603050405020304" pitchFamily="18" charset="0"/>
                <a:cs typeface="Times New Roman" panose="02020603050405020304" pitchFamily="18" charset="0"/>
              </a:rPr>
              <a:t>      </a:t>
            </a:r>
            <a:r>
              <a:rPr lang="fr-FR" sz="1600" dirty="0" smtClean="0">
                <a:latin typeface="Times New Roman" panose="02020603050405020304" pitchFamily="18" charset="0"/>
                <a:cs typeface="Times New Roman" panose="02020603050405020304" pitchFamily="18" charset="0"/>
              </a:rPr>
              <a:t>Prof</a:t>
            </a:r>
            <a:r>
              <a:rPr lang="fr-FR" sz="1600" dirty="0">
                <a:latin typeface="Times New Roman" panose="02020603050405020304" pitchFamily="18" charset="0"/>
                <a:cs typeface="Times New Roman" panose="02020603050405020304" pitchFamily="18" charset="0"/>
              </a:rPr>
              <a:t>. </a:t>
            </a:r>
            <a:r>
              <a:rPr lang="fr-FR" sz="1600" b="1" dirty="0" smtClean="0">
                <a:latin typeface="Times New Roman" panose="02020603050405020304" pitchFamily="18" charset="0"/>
                <a:cs typeface="Times New Roman" panose="02020603050405020304" pitchFamily="18" charset="0"/>
              </a:rPr>
              <a:t>El Allaoui </a:t>
            </a:r>
            <a:r>
              <a:rPr lang="fr-FR" sz="1600" dirty="0" smtClean="0">
                <a:latin typeface="Times New Roman" panose="02020603050405020304" pitchFamily="18" charset="0"/>
                <a:cs typeface="Times New Roman" panose="02020603050405020304" pitchFamily="18" charset="0"/>
              </a:rPr>
              <a:t>Ahmad</a:t>
            </a:r>
          </a:p>
          <a:p>
            <a:pPr lvl="4"/>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694" y="88978"/>
            <a:ext cx="1819090" cy="974751"/>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4765" y="88978"/>
            <a:ext cx="1861559" cy="95531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2">
                                            <p:txEl>
                                              <p:pRg st="0" end="0"/>
                                            </p:txEl>
                                          </p:spTgt>
                                        </p:tgtEl>
                                        <p:attrNameLst>
                                          <p:attrName>style.visibility</p:attrName>
                                        </p:attrNameLst>
                                      </p:cBhvr>
                                      <p:to>
                                        <p:strVal val="visible"/>
                                      </p:to>
                                    </p:set>
                                    <p:animEffect transition="in" filter="fade">
                                      <p:cBhvr>
                                        <p:cTn id="7" dur="1000"/>
                                        <p:tgtEl>
                                          <p:spTgt spid="242">
                                            <p:txEl>
                                              <p:pRg st="0" end="0"/>
                                            </p:txEl>
                                          </p:spTgt>
                                        </p:tgtEl>
                                      </p:cBhvr>
                                    </p:animEffect>
                                    <p:anim calcmode="lin" valueType="num">
                                      <p:cBhvr>
                                        <p:cTn id="8" dur="1000" fill="hold"/>
                                        <p:tgtEl>
                                          <p:spTgt spid="24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2">
                                            <p:txEl>
                                              <p:pRg st="1" end="1"/>
                                            </p:txEl>
                                          </p:spTgt>
                                        </p:tgtEl>
                                        <p:attrNameLst>
                                          <p:attrName>style.visibility</p:attrName>
                                        </p:attrNameLst>
                                      </p:cBhvr>
                                      <p:to>
                                        <p:strVal val="visible"/>
                                      </p:to>
                                    </p:set>
                                    <p:animEffect transition="in" filter="fade">
                                      <p:cBhvr>
                                        <p:cTn id="12" dur="1000"/>
                                        <p:tgtEl>
                                          <p:spTgt spid="242">
                                            <p:txEl>
                                              <p:pRg st="1" end="1"/>
                                            </p:txEl>
                                          </p:spTgt>
                                        </p:tgtEl>
                                      </p:cBhvr>
                                    </p:animEffect>
                                    <p:anim calcmode="lin" valueType="num">
                                      <p:cBhvr>
                                        <p:cTn id="13" dur="1000" fill="hold"/>
                                        <p:tgtEl>
                                          <p:spTgt spid="24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4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2">
                                            <p:txEl>
                                              <p:pRg st="2" end="2"/>
                                            </p:txEl>
                                          </p:spTgt>
                                        </p:tgtEl>
                                        <p:attrNameLst>
                                          <p:attrName>style.visibility</p:attrName>
                                        </p:attrNameLst>
                                      </p:cBhvr>
                                      <p:to>
                                        <p:strVal val="visible"/>
                                      </p:to>
                                    </p:set>
                                    <p:animEffect transition="in" filter="fade">
                                      <p:cBhvr>
                                        <p:cTn id="17" dur="1000"/>
                                        <p:tgtEl>
                                          <p:spTgt spid="242">
                                            <p:txEl>
                                              <p:pRg st="2" end="2"/>
                                            </p:txEl>
                                          </p:spTgt>
                                        </p:tgtEl>
                                      </p:cBhvr>
                                    </p:animEffect>
                                    <p:anim calcmode="lin" valueType="num">
                                      <p:cBhvr>
                                        <p:cTn id="18" dur="1000" fill="hold"/>
                                        <p:tgtEl>
                                          <p:spTgt spid="24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4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fade">
                                      <p:cBhvr>
                                        <p:cTn id="22" dur="1000"/>
                                        <p:tgtEl>
                                          <p:spTgt spid="238"/>
                                        </p:tgtEl>
                                      </p:cBhvr>
                                    </p:animEffect>
                                    <p:anim calcmode="lin" valueType="num">
                                      <p:cBhvr>
                                        <p:cTn id="23" dur="1000" fill="hold"/>
                                        <p:tgtEl>
                                          <p:spTgt spid="238"/>
                                        </p:tgtEl>
                                        <p:attrNameLst>
                                          <p:attrName>ppt_x</p:attrName>
                                        </p:attrNameLst>
                                      </p:cBhvr>
                                      <p:tavLst>
                                        <p:tav tm="0">
                                          <p:val>
                                            <p:strVal val="#ppt_x"/>
                                          </p:val>
                                        </p:tav>
                                        <p:tav tm="100000">
                                          <p:val>
                                            <p:strVal val="#ppt_x"/>
                                          </p:val>
                                        </p:tav>
                                      </p:tavLst>
                                    </p:anim>
                                    <p:anim calcmode="lin" valueType="num">
                                      <p:cBhvr>
                                        <p:cTn id="24" dur="1000" fill="hold"/>
                                        <p:tgtEl>
                                          <p:spTgt spid="23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259"/>
        <p:cNvGrpSpPr/>
        <p:nvPr/>
      </p:nvGrpSpPr>
      <p:grpSpPr>
        <a:xfrm>
          <a:off x="0" y="0"/>
          <a:ext cx="0" cy="0"/>
          <a:chOff x="0" y="0"/>
          <a:chExt cx="0" cy="0"/>
        </a:xfrm>
      </p:grpSpPr>
      <p:sp>
        <p:nvSpPr>
          <p:cNvPr id="260" name="Google Shape;260;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fr-FR" sz="3600" b="1" dirty="0" smtClean="0">
                <a:solidFill>
                  <a:schemeClr val="accent1">
                    <a:lumMod val="75000"/>
                  </a:schemeClr>
                </a:solidFill>
              </a:rPr>
              <a:t>Transformation </a:t>
            </a:r>
            <a:r>
              <a:rPr lang="fr-FR" sz="3600" b="1" dirty="0">
                <a:solidFill>
                  <a:schemeClr val="accent1">
                    <a:lumMod val="75000"/>
                  </a:schemeClr>
                </a:solidFill>
              </a:rPr>
              <a:t>affine</a:t>
            </a:r>
            <a:endParaRPr sz="3600" b="1" dirty="0">
              <a:solidFill>
                <a:schemeClr val="accent1">
                  <a:lumMod val="75000"/>
                </a:schemeClr>
              </a:solidFill>
            </a:endParaRPr>
          </a:p>
        </p:txBody>
      </p:sp>
      <p:sp>
        <p:nvSpPr>
          <p:cNvPr id="261" name="Google Shape;261;p43"/>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p>
            <a:pPr marL="0" lvl="0" indent="0" algn="just">
              <a:buNone/>
            </a:pPr>
            <a:r>
              <a:rPr lang="fr-FR" sz="2000" dirty="0"/>
              <a:t>Les transformations affines préservent le plan affin et le parallélisme de droites. Elles sont composées de translation, rotation, changement d'échelle (scaling) et cisaillement (shear).</a:t>
            </a:r>
            <a:r>
              <a:rPr lang="fr-FR" sz="2400" dirty="0" smtClean="0">
                <a:latin typeface="Times New Roman" panose="02020603050405020304" pitchFamily="18" charset="0"/>
                <a:cs typeface="Times New Roman" panose="02020603050405020304" pitchFamily="18" charset="0"/>
              </a:rPr>
              <a:t> </a:t>
            </a:r>
          </a:p>
          <a:p>
            <a:pPr marL="0" lvl="0" indent="0" algn="just">
              <a:buNone/>
            </a:pPr>
            <a:endParaRPr sz="2400" dirty="0">
              <a:latin typeface="Times New Roman" panose="02020603050405020304" pitchFamily="18" charset="0"/>
              <a:cs typeface="Times New Roman" panose="02020603050405020304" pitchFamily="18" charset="0"/>
            </a:endParaRPr>
          </a:p>
        </p:txBody>
      </p:sp>
      <p:pic>
        <p:nvPicPr>
          <p:cNvPr id="2" name="Image 1"/>
          <p:cNvPicPr>
            <a:picLocks noChangeAspect="1"/>
          </p:cNvPicPr>
          <p:nvPr/>
        </p:nvPicPr>
        <p:blipFill>
          <a:blip r:embed="rId3"/>
          <a:stretch>
            <a:fillRect/>
          </a:stretch>
        </p:blipFill>
        <p:spPr>
          <a:xfrm>
            <a:off x="1882297" y="2335416"/>
            <a:ext cx="5379405" cy="21707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224935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259"/>
        <p:cNvGrpSpPr/>
        <p:nvPr/>
      </p:nvGrpSpPr>
      <p:grpSpPr>
        <a:xfrm>
          <a:off x="0" y="0"/>
          <a:ext cx="0" cy="0"/>
          <a:chOff x="0" y="0"/>
          <a:chExt cx="0" cy="0"/>
        </a:xfrm>
      </p:grpSpPr>
      <p:sp>
        <p:nvSpPr>
          <p:cNvPr id="260" name="Google Shape;260;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fr-FR" sz="3600" b="1" dirty="0">
                <a:solidFill>
                  <a:schemeClr val="accent1">
                    <a:lumMod val="75000"/>
                  </a:schemeClr>
                </a:solidFill>
              </a:rPr>
              <a:t> </a:t>
            </a:r>
            <a:r>
              <a:rPr lang="fr-FR" sz="3600" b="1" dirty="0" smtClean="0">
                <a:solidFill>
                  <a:schemeClr val="accent1">
                    <a:lumMod val="75000"/>
                  </a:schemeClr>
                </a:solidFill>
              </a:rPr>
              <a:t>Transformation </a:t>
            </a:r>
            <a:r>
              <a:rPr lang="fr-FR" sz="3600" b="1" dirty="0">
                <a:solidFill>
                  <a:schemeClr val="accent1">
                    <a:lumMod val="75000"/>
                  </a:schemeClr>
                </a:solidFill>
              </a:rPr>
              <a:t>projective</a:t>
            </a:r>
            <a:endParaRPr sz="3600" b="1" dirty="0">
              <a:solidFill>
                <a:schemeClr val="accent1">
                  <a:lumMod val="75000"/>
                </a:schemeClr>
              </a:solidFill>
            </a:endParaRPr>
          </a:p>
        </p:txBody>
      </p:sp>
      <p:sp>
        <p:nvSpPr>
          <p:cNvPr id="261" name="Google Shape;261;p43"/>
          <p:cNvSpPr txBox="1">
            <a:spLocks noGrp="1"/>
          </p:cNvSpPr>
          <p:nvPr>
            <p:ph type="body" idx="1"/>
          </p:nvPr>
        </p:nvSpPr>
        <p:spPr>
          <a:xfrm>
            <a:off x="716342" y="945986"/>
            <a:ext cx="7704000" cy="1685823"/>
          </a:xfrm>
          <a:prstGeom prst="rect">
            <a:avLst/>
          </a:prstGeom>
        </p:spPr>
        <p:txBody>
          <a:bodyPr spcFirstLastPara="1" wrap="square" lIns="91425" tIns="91425" rIns="91425" bIns="91425" anchor="t" anchorCtr="0">
            <a:noAutofit/>
          </a:bodyPr>
          <a:lstStyle/>
          <a:p>
            <a:pPr marL="0" lvl="0" indent="0" algn="just">
              <a:buNone/>
            </a:pPr>
            <a:r>
              <a:rPr lang="fr-FR" sz="2000" dirty="0"/>
              <a:t>La création d’un objet de transformation géométrique projectif à partir de la matrice de </a:t>
            </a:r>
            <a:r>
              <a:rPr lang="fr-FR" sz="2000" dirty="0" smtClean="0"/>
              <a:t>transformation </a:t>
            </a:r>
            <a:r>
              <a:rPr lang="fr-FR" sz="2000" dirty="0"/>
              <a:t>géométrique s’effectue en spécifiant une matrice de transformation projective </a:t>
            </a:r>
            <a:r>
              <a:rPr lang="fr-FR" sz="2000" dirty="0" smtClean="0"/>
              <a:t>générale </a:t>
            </a:r>
            <a:r>
              <a:rPr lang="fr-FR" sz="2000" dirty="0"/>
              <a:t>dont les éléments de la matrice peuvent être différents, sans contrainte sur la dernière </a:t>
            </a:r>
            <a:r>
              <a:rPr lang="fr-FR" sz="2000" dirty="0" smtClean="0"/>
              <a:t>ligne</a:t>
            </a:r>
            <a:r>
              <a:rPr lang="fr-FR" sz="2000" dirty="0"/>
              <a:t>. Elle permet de modifier la perspective d'une image en la projetant sur un plan différent.</a:t>
            </a:r>
            <a:endParaRPr lang="fr-FR" sz="2000" dirty="0" smtClean="0"/>
          </a:p>
          <a:p>
            <a:pPr marL="0" lvl="0" indent="0" algn="just">
              <a:buNone/>
            </a:pPr>
            <a:endParaRPr sz="2400" dirty="0">
              <a:latin typeface="Times New Roman" panose="02020603050405020304" pitchFamily="18" charset="0"/>
              <a:cs typeface="Times New Roman" panose="02020603050405020304" pitchFamily="18" charset="0"/>
            </a:endParaRPr>
          </a:p>
        </p:txBody>
      </p:sp>
      <p:pic>
        <p:nvPicPr>
          <p:cNvPr id="2" name="Image 1"/>
          <p:cNvPicPr>
            <a:picLocks noChangeAspect="1"/>
          </p:cNvPicPr>
          <p:nvPr/>
        </p:nvPicPr>
        <p:blipFill>
          <a:blip r:embed="rId3"/>
          <a:stretch>
            <a:fillRect/>
          </a:stretch>
        </p:blipFill>
        <p:spPr>
          <a:xfrm>
            <a:off x="1923059" y="2974924"/>
            <a:ext cx="1505478" cy="1399565"/>
          </a:xfrm>
          <a:prstGeom prst="rect">
            <a:avLst/>
          </a:prstGeom>
        </p:spPr>
      </p:pic>
      <p:sp>
        <p:nvSpPr>
          <p:cNvPr id="3" name="Flèche droite 2"/>
          <p:cNvSpPr/>
          <p:nvPr/>
        </p:nvSpPr>
        <p:spPr>
          <a:xfrm>
            <a:off x="3686860" y="3547873"/>
            <a:ext cx="1762964" cy="387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4"/>
          <a:stretch>
            <a:fillRect/>
          </a:stretch>
        </p:blipFill>
        <p:spPr>
          <a:xfrm>
            <a:off x="5678887" y="2987433"/>
            <a:ext cx="1525762" cy="1387056"/>
          </a:xfrm>
          <a:prstGeom prst="rect">
            <a:avLst/>
          </a:prstGeom>
        </p:spPr>
      </p:pic>
      <p:sp>
        <p:nvSpPr>
          <p:cNvPr id="5" name="ZoneTexte 4"/>
          <p:cNvSpPr txBox="1"/>
          <p:nvPr/>
        </p:nvSpPr>
        <p:spPr>
          <a:xfrm>
            <a:off x="1965497" y="4467224"/>
            <a:ext cx="1463040" cy="307777"/>
          </a:xfrm>
          <a:prstGeom prst="rect">
            <a:avLst/>
          </a:prstGeom>
          <a:noFill/>
        </p:spPr>
        <p:txBody>
          <a:bodyPr wrap="square" rtlCol="0">
            <a:spAutoFit/>
          </a:bodyPr>
          <a:lstStyle/>
          <a:p>
            <a:r>
              <a:rPr lang="fr-FR" b="1" dirty="0" smtClean="0">
                <a:solidFill>
                  <a:schemeClr val="bg1">
                    <a:lumMod val="25000"/>
                  </a:schemeClr>
                </a:solidFill>
              </a:rPr>
              <a:t>Image Original</a:t>
            </a:r>
            <a:endParaRPr lang="fr-FR" b="1" dirty="0">
              <a:solidFill>
                <a:schemeClr val="bg1">
                  <a:lumMod val="25000"/>
                </a:schemeClr>
              </a:solidFill>
            </a:endParaRPr>
          </a:p>
        </p:txBody>
      </p:sp>
      <p:sp>
        <p:nvSpPr>
          <p:cNvPr id="8" name="ZoneTexte 7"/>
          <p:cNvSpPr txBox="1"/>
          <p:nvPr/>
        </p:nvSpPr>
        <p:spPr>
          <a:xfrm>
            <a:off x="5836707" y="4520794"/>
            <a:ext cx="1463040" cy="307777"/>
          </a:xfrm>
          <a:prstGeom prst="rect">
            <a:avLst/>
          </a:prstGeom>
          <a:noFill/>
        </p:spPr>
        <p:txBody>
          <a:bodyPr wrap="square" rtlCol="0">
            <a:spAutoFit/>
          </a:bodyPr>
          <a:lstStyle/>
          <a:p>
            <a:r>
              <a:rPr lang="fr-FR" b="1" dirty="0" smtClean="0">
                <a:solidFill>
                  <a:schemeClr val="bg1">
                    <a:lumMod val="25000"/>
                  </a:schemeClr>
                </a:solidFill>
              </a:rPr>
              <a:t>Image modifié</a:t>
            </a:r>
            <a:endParaRPr lang="fr-FR" b="1" dirty="0">
              <a:solidFill>
                <a:schemeClr val="bg1">
                  <a:lumMod val="25000"/>
                </a:schemeClr>
              </a:solidFill>
            </a:endParaRPr>
          </a:p>
        </p:txBody>
      </p:sp>
    </p:spTree>
    <p:extLst>
      <p:ext uri="{BB962C8B-B14F-4D97-AF65-F5344CB8AC3E}">
        <p14:creationId xmlns:p14="http://schemas.microsoft.com/office/powerpoint/2010/main" val="5426845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259"/>
        <p:cNvGrpSpPr/>
        <p:nvPr/>
      </p:nvGrpSpPr>
      <p:grpSpPr>
        <a:xfrm>
          <a:off x="0" y="0"/>
          <a:ext cx="0" cy="0"/>
          <a:chOff x="0" y="0"/>
          <a:chExt cx="0" cy="0"/>
        </a:xfrm>
      </p:grpSpPr>
      <p:sp>
        <p:nvSpPr>
          <p:cNvPr id="260" name="Google Shape;260;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fr-FR" sz="3600" b="1" dirty="0">
                <a:solidFill>
                  <a:schemeClr val="accent1">
                    <a:lumMod val="75000"/>
                  </a:schemeClr>
                </a:solidFill>
              </a:rPr>
              <a:t> </a:t>
            </a:r>
            <a:r>
              <a:rPr lang="fr-FR" sz="3600" b="1" dirty="0" smtClean="0">
                <a:solidFill>
                  <a:schemeClr val="accent1">
                    <a:lumMod val="75000"/>
                  </a:schemeClr>
                </a:solidFill>
              </a:rPr>
              <a:t>Transformation similaire</a:t>
            </a:r>
            <a:endParaRPr sz="3600" b="1" dirty="0">
              <a:solidFill>
                <a:schemeClr val="accent1">
                  <a:lumMod val="75000"/>
                </a:schemeClr>
              </a:solidFill>
            </a:endParaRPr>
          </a:p>
        </p:txBody>
      </p:sp>
      <p:sp>
        <p:nvSpPr>
          <p:cNvPr id="261" name="Google Shape;261;p43"/>
          <p:cNvSpPr txBox="1">
            <a:spLocks noGrp="1"/>
          </p:cNvSpPr>
          <p:nvPr>
            <p:ph type="body" idx="1"/>
          </p:nvPr>
        </p:nvSpPr>
        <p:spPr>
          <a:xfrm>
            <a:off x="720000" y="1298779"/>
            <a:ext cx="7704000" cy="1568779"/>
          </a:xfrm>
          <a:prstGeom prst="rect">
            <a:avLst/>
          </a:prstGeom>
        </p:spPr>
        <p:txBody>
          <a:bodyPr spcFirstLastPara="1" wrap="square" lIns="91425" tIns="91425" rIns="91425" bIns="91425" anchor="t" anchorCtr="0">
            <a:noAutofit/>
          </a:bodyPr>
          <a:lstStyle/>
          <a:p>
            <a:pPr marL="0" lvl="0" indent="0" algn="just">
              <a:buNone/>
            </a:pPr>
            <a:r>
              <a:rPr lang="fr-FR" sz="2000" dirty="0"/>
              <a:t>Les transformations de similarité peuvent inclure la rotation, la mise à l’échelle </a:t>
            </a:r>
            <a:r>
              <a:rPr lang="fr-FR" sz="2000" dirty="0" smtClean="0"/>
              <a:t>et </a:t>
            </a:r>
            <a:r>
              <a:rPr lang="fr-FR" sz="2000" dirty="0"/>
              <a:t>la translation, mais pas la réflexion. Les formes et les angles sont préservés. Les lignes </a:t>
            </a:r>
            <a:r>
              <a:rPr lang="fr-FR" sz="2000" dirty="0" smtClean="0"/>
              <a:t>parallèles </a:t>
            </a:r>
            <a:r>
              <a:rPr lang="fr-FR" sz="2000" dirty="0"/>
              <a:t>restent parallèles et les lignes droites restent droites.</a:t>
            </a:r>
            <a:endParaRPr sz="2400" dirty="0">
              <a:latin typeface="Times New Roman" panose="02020603050405020304" pitchFamily="18" charset="0"/>
              <a:cs typeface="Times New Roman" panose="02020603050405020304" pitchFamily="18" charset="0"/>
            </a:endParaRPr>
          </a:p>
        </p:txBody>
      </p:sp>
      <p:pic>
        <p:nvPicPr>
          <p:cNvPr id="2" name="Image 1"/>
          <p:cNvPicPr>
            <a:picLocks noChangeAspect="1"/>
          </p:cNvPicPr>
          <p:nvPr/>
        </p:nvPicPr>
        <p:blipFill>
          <a:blip r:embed="rId3"/>
          <a:stretch>
            <a:fillRect/>
          </a:stretch>
        </p:blipFill>
        <p:spPr>
          <a:xfrm>
            <a:off x="1549146" y="2867558"/>
            <a:ext cx="1842233" cy="1636547"/>
          </a:xfrm>
          <a:prstGeom prst="rect">
            <a:avLst/>
          </a:prstGeom>
        </p:spPr>
      </p:pic>
      <p:sp>
        <p:nvSpPr>
          <p:cNvPr id="5" name="Flèche droite 4"/>
          <p:cNvSpPr/>
          <p:nvPr/>
        </p:nvSpPr>
        <p:spPr>
          <a:xfrm>
            <a:off x="3690518" y="3438145"/>
            <a:ext cx="1762964" cy="387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4"/>
          <a:stretch>
            <a:fillRect/>
          </a:stretch>
        </p:blipFill>
        <p:spPr>
          <a:xfrm>
            <a:off x="5752621" y="2915165"/>
            <a:ext cx="1825687" cy="1588940"/>
          </a:xfrm>
          <a:prstGeom prst="rect">
            <a:avLst/>
          </a:prstGeom>
        </p:spPr>
      </p:pic>
      <p:sp>
        <p:nvSpPr>
          <p:cNvPr id="7" name="ZoneTexte 6"/>
          <p:cNvSpPr txBox="1"/>
          <p:nvPr/>
        </p:nvSpPr>
        <p:spPr>
          <a:xfrm>
            <a:off x="1738742" y="4593946"/>
            <a:ext cx="1463040" cy="307777"/>
          </a:xfrm>
          <a:prstGeom prst="rect">
            <a:avLst/>
          </a:prstGeom>
          <a:noFill/>
        </p:spPr>
        <p:txBody>
          <a:bodyPr wrap="square" rtlCol="0">
            <a:spAutoFit/>
          </a:bodyPr>
          <a:lstStyle/>
          <a:p>
            <a:r>
              <a:rPr lang="fr-FR" b="1" dirty="0" smtClean="0">
                <a:solidFill>
                  <a:schemeClr val="bg1">
                    <a:lumMod val="25000"/>
                  </a:schemeClr>
                </a:solidFill>
              </a:rPr>
              <a:t>Image Original</a:t>
            </a:r>
            <a:endParaRPr lang="fr-FR" b="1" dirty="0">
              <a:solidFill>
                <a:schemeClr val="bg1">
                  <a:lumMod val="25000"/>
                </a:schemeClr>
              </a:solidFill>
            </a:endParaRPr>
          </a:p>
        </p:txBody>
      </p:sp>
      <p:sp>
        <p:nvSpPr>
          <p:cNvPr id="8" name="ZoneTexte 7"/>
          <p:cNvSpPr txBox="1"/>
          <p:nvPr/>
        </p:nvSpPr>
        <p:spPr>
          <a:xfrm>
            <a:off x="5933944" y="4593946"/>
            <a:ext cx="1463040" cy="307777"/>
          </a:xfrm>
          <a:prstGeom prst="rect">
            <a:avLst/>
          </a:prstGeom>
          <a:noFill/>
        </p:spPr>
        <p:txBody>
          <a:bodyPr wrap="square" rtlCol="0">
            <a:spAutoFit/>
          </a:bodyPr>
          <a:lstStyle/>
          <a:p>
            <a:r>
              <a:rPr lang="fr-FR" b="1" dirty="0" smtClean="0">
                <a:solidFill>
                  <a:schemeClr val="bg1">
                    <a:lumMod val="25000"/>
                  </a:schemeClr>
                </a:solidFill>
              </a:rPr>
              <a:t>Image modifié</a:t>
            </a:r>
            <a:endParaRPr lang="fr-FR" b="1" dirty="0">
              <a:solidFill>
                <a:schemeClr val="bg1">
                  <a:lumMod val="25000"/>
                </a:schemeClr>
              </a:solidFill>
            </a:endParaRPr>
          </a:p>
        </p:txBody>
      </p:sp>
    </p:spTree>
    <p:extLst>
      <p:ext uri="{BB962C8B-B14F-4D97-AF65-F5344CB8AC3E}">
        <p14:creationId xmlns:p14="http://schemas.microsoft.com/office/powerpoint/2010/main" val="11966731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259"/>
        <p:cNvGrpSpPr/>
        <p:nvPr/>
      </p:nvGrpSpPr>
      <p:grpSpPr>
        <a:xfrm>
          <a:off x="0" y="0"/>
          <a:ext cx="0" cy="0"/>
          <a:chOff x="0" y="0"/>
          <a:chExt cx="0" cy="0"/>
        </a:xfrm>
      </p:grpSpPr>
      <p:sp>
        <p:nvSpPr>
          <p:cNvPr id="260" name="Google Shape;260;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fr-FR" sz="3600" b="1" dirty="0">
                <a:solidFill>
                  <a:schemeClr val="accent1">
                    <a:lumMod val="75000"/>
                  </a:schemeClr>
                </a:solidFill>
              </a:rPr>
              <a:t>  Le cisaillement</a:t>
            </a:r>
            <a:endParaRPr sz="3600" b="1" dirty="0">
              <a:solidFill>
                <a:schemeClr val="accent1">
                  <a:lumMod val="75000"/>
                </a:schemeClr>
              </a:solidFill>
            </a:endParaRPr>
          </a:p>
        </p:txBody>
      </p:sp>
      <p:sp>
        <p:nvSpPr>
          <p:cNvPr id="261" name="Google Shape;261;p43"/>
          <p:cNvSpPr txBox="1">
            <a:spLocks noGrp="1"/>
          </p:cNvSpPr>
          <p:nvPr>
            <p:ph type="body" idx="1"/>
          </p:nvPr>
        </p:nvSpPr>
        <p:spPr>
          <a:xfrm>
            <a:off x="785837" y="1456576"/>
            <a:ext cx="7704000" cy="2812364"/>
          </a:xfrm>
          <a:prstGeom prst="rect">
            <a:avLst/>
          </a:prstGeom>
        </p:spPr>
        <p:txBody>
          <a:bodyPr spcFirstLastPara="1" wrap="square" lIns="91425" tIns="91425" rIns="91425" bIns="91425" anchor="t" anchorCtr="0">
            <a:noAutofit/>
          </a:bodyPr>
          <a:lstStyle/>
          <a:p>
            <a:pPr marL="0" lvl="0" indent="0" algn="just">
              <a:buNone/>
            </a:pPr>
            <a:r>
              <a:rPr lang="fr-FR" sz="2000" dirty="0"/>
              <a:t>Le cisaillement est un étirement selon un axe. Le cisaillement selon l'axe des x </a:t>
            </a:r>
            <a:r>
              <a:rPr lang="fr-FR" sz="2000" dirty="0" smtClean="0"/>
              <a:t>ne </a:t>
            </a:r>
            <a:r>
              <a:rPr lang="fr-FR" sz="2000" dirty="0"/>
              <a:t>modifie pas la coordonnée en y, et le même principe pour l’axe des y. </a:t>
            </a:r>
            <a:endParaRPr lang="fr-FR" sz="2000" dirty="0" smtClean="0"/>
          </a:p>
          <a:p>
            <a:pPr marL="0" lvl="0" indent="0" algn="just">
              <a:buNone/>
            </a:pPr>
            <a:endParaRPr sz="2400" dirty="0">
              <a:latin typeface="Times New Roman" panose="02020603050405020304" pitchFamily="18" charset="0"/>
              <a:cs typeface="Times New Roman" panose="02020603050405020304" pitchFamily="18" charset="0"/>
            </a:endParaRPr>
          </a:p>
        </p:txBody>
      </p:sp>
      <p:pic>
        <p:nvPicPr>
          <p:cNvPr id="2" name="Image 1"/>
          <p:cNvPicPr>
            <a:picLocks noChangeAspect="1"/>
          </p:cNvPicPr>
          <p:nvPr/>
        </p:nvPicPr>
        <p:blipFill>
          <a:blip r:embed="rId3"/>
          <a:stretch>
            <a:fillRect/>
          </a:stretch>
        </p:blipFill>
        <p:spPr>
          <a:xfrm>
            <a:off x="3843794" y="2208908"/>
            <a:ext cx="1905953" cy="762381"/>
          </a:xfrm>
          <a:prstGeom prst="rect">
            <a:avLst/>
          </a:prstGeom>
        </p:spPr>
      </p:pic>
      <p:pic>
        <p:nvPicPr>
          <p:cNvPr id="3" name="Image 2"/>
          <p:cNvPicPr>
            <a:picLocks noChangeAspect="1"/>
          </p:cNvPicPr>
          <p:nvPr/>
        </p:nvPicPr>
        <p:blipFill>
          <a:blip r:embed="rId4"/>
          <a:stretch>
            <a:fillRect/>
          </a:stretch>
        </p:blipFill>
        <p:spPr>
          <a:xfrm>
            <a:off x="2420036" y="2924492"/>
            <a:ext cx="4617186" cy="1598257"/>
          </a:xfrm>
          <a:prstGeom prst="rect">
            <a:avLst/>
          </a:prstGeom>
        </p:spPr>
      </p:pic>
    </p:spTree>
    <p:extLst>
      <p:ext uri="{BB962C8B-B14F-4D97-AF65-F5344CB8AC3E}">
        <p14:creationId xmlns:p14="http://schemas.microsoft.com/office/powerpoint/2010/main" val="12818543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259"/>
        <p:cNvGrpSpPr/>
        <p:nvPr/>
      </p:nvGrpSpPr>
      <p:grpSpPr>
        <a:xfrm>
          <a:off x="0" y="0"/>
          <a:ext cx="0" cy="0"/>
          <a:chOff x="0" y="0"/>
          <a:chExt cx="0" cy="0"/>
        </a:xfrm>
      </p:grpSpPr>
      <p:sp>
        <p:nvSpPr>
          <p:cNvPr id="260" name="Google Shape;260;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fr-FR" sz="3600" b="1" dirty="0">
                <a:solidFill>
                  <a:schemeClr val="accent1">
                    <a:lumMod val="75000"/>
                  </a:schemeClr>
                </a:solidFill>
              </a:rPr>
              <a:t>  Changement d'échelle</a:t>
            </a:r>
            <a:endParaRPr sz="3600" b="1" dirty="0">
              <a:solidFill>
                <a:schemeClr val="accent1">
                  <a:lumMod val="75000"/>
                </a:schemeClr>
              </a:solidFill>
            </a:endParaRPr>
          </a:p>
        </p:txBody>
      </p:sp>
      <p:sp>
        <p:nvSpPr>
          <p:cNvPr id="261" name="Google Shape;261;p43"/>
          <p:cNvSpPr txBox="1">
            <a:spLocks noGrp="1"/>
          </p:cNvSpPr>
          <p:nvPr>
            <p:ph type="body" idx="1"/>
          </p:nvPr>
        </p:nvSpPr>
        <p:spPr>
          <a:xfrm>
            <a:off x="785837" y="1411834"/>
            <a:ext cx="7704000" cy="2857106"/>
          </a:xfrm>
          <a:prstGeom prst="rect">
            <a:avLst/>
          </a:prstGeom>
        </p:spPr>
        <p:txBody>
          <a:bodyPr spcFirstLastPara="1" wrap="square" lIns="91425" tIns="91425" rIns="91425" bIns="91425" anchor="t" anchorCtr="0">
            <a:noAutofit/>
          </a:bodyPr>
          <a:lstStyle/>
          <a:p>
            <a:pPr marL="0" lvl="0" indent="0" algn="just">
              <a:buNone/>
            </a:pPr>
            <a:r>
              <a:rPr lang="fr-FR" sz="2000" dirty="0" smtClean="0"/>
              <a:t>On fait le changements </a:t>
            </a:r>
            <a:r>
              <a:rPr lang="fr-FR" sz="2000" dirty="0"/>
              <a:t>d'échelle selon l'axe des x et l'axe des y, à partir d'une origine donnée. Une homothétie de rapports λx, et λy s'exprime par : </a:t>
            </a:r>
            <a:endParaRPr lang="fr-FR" sz="2000" dirty="0" smtClean="0"/>
          </a:p>
          <a:p>
            <a:pPr marL="0" lvl="0" indent="0" algn="just">
              <a:buNone/>
            </a:pPr>
            <a:endParaRPr sz="2400" dirty="0">
              <a:latin typeface="Times New Roman" panose="02020603050405020304" pitchFamily="18" charset="0"/>
              <a:cs typeface="Times New Roman" panose="02020603050405020304" pitchFamily="18" charset="0"/>
            </a:endParaRPr>
          </a:p>
        </p:txBody>
      </p:sp>
      <p:pic>
        <p:nvPicPr>
          <p:cNvPr id="4" name="Image 3"/>
          <p:cNvPicPr>
            <a:picLocks noChangeAspect="1"/>
          </p:cNvPicPr>
          <p:nvPr/>
        </p:nvPicPr>
        <p:blipFill>
          <a:blip r:embed="rId3"/>
          <a:stretch>
            <a:fillRect/>
          </a:stretch>
        </p:blipFill>
        <p:spPr>
          <a:xfrm>
            <a:off x="3253195" y="2433676"/>
            <a:ext cx="2652239" cy="1465326"/>
          </a:xfrm>
          <a:prstGeom prst="rect">
            <a:avLst/>
          </a:prstGeom>
        </p:spPr>
      </p:pic>
    </p:spTree>
    <p:extLst>
      <p:ext uri="{BB962C8B-B14F-4D97-AF65-F5344CB8AC3E}">
        <p14:creationId xmlns:p14="http://schemas.microsoft.com/office/powerpoint/2010/main" val="16006871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grpSp>
        <p:nvGrpSpPr>
          <p:cNvPr id="290" name="Google Shape;290;p45"/>
          <p:cNvGrpSpPr/>
          <p:nvPr/>
        </p:nvGrpSpPr>
        <p:grpSpPr>
          <a:xfrm>
            <a:off x="2627550" y="2781185"/>
            <a:ext cx="4090200" cy="1288887"/>
            <a:chOff x="2526900" y="3851099"/>
            <a:chExt cx="4090200" cy="586500"/>
          </a:xfrm>
        </p:grpSpPr>
        <p:sp>
          <p:nvSpPr>
            <p:cNvPr id="291" name="Google Shape;291;p45"/>
            <p:cNvSpPr/>
            <p:nvPr/>
          </p:nvSpPr>
          <p:spPr>
            <a:xfrm>
              <a:off x="2526900" y="3851099"/>
              <a:ext cx="4090200" cy="586500"/>
            </a:xfrm>
            <a:prstGeom prst="roundRect">
              <a:avLst>
                <a:gd name="adj" fmla="val 50000"/>
              </a:avLst>
            </a:prstGeom>
            <a:gradFill>
              <a:gsLst>
                <a:gs pos="0">
                  <a:schemeClr val="lt2"/>
                </a:gs>
                <a:gs pos="34000">
                  <a:schemeClr val="accent1"/>
                </a:gs>
                <a:gs pos="63000">
                  <a:schemeClr val="accent3"/>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5"/>
            <p:cNvSpPr/>
            <p:nvPr/>
          </p:nvSpPr>
          <p:spPr>
            <a:xfrm>
              <a:off x="2542050" y="3862799"/>
              <a:ext cx="4059900" cy="5631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3" name="Google Shape;293;p45"/>
          <p:cNvPicPr preferRelativeResize="0"/>
          <p:nvPr/>
        </p:nvPicPr>
        <p:blipFill>
          <a:blip r:embed="rId3">
            <a:alphaModFix/>
          </a:blip>
          <a:stretch>
            <a:fillRect/>
          </a:stretch>
        </p:blipFill>
        <p:spPr>
          <a:xfrm>
            <a:off x="2532600" y="534994"/>
            <a:ext cx="4280100" cy="2407562"/>
          </a:xfrm>
          <a:prstGeom prst="rect">
            <a:avLst/>
          </a:prstGeom>
          <a:noFill/>
          <a:ln>
            <a:noFill/>
          </a:ln>
        </p:spPr>
      </p:pic>
      <p:sp>
        <p:nvSpPr>
          <p:cNvPr id="295" name="Google Shape;295;p45"/>
          <p:cNvSpPr txBox="1">
            <a:spLocks noGrp="1"/>
          </p:cNvSpPr>
          <p:nvPr>
            <p:ph type="subTitle" idx="1"/>
          </p:nvPr>
        </p:nvSpPr>
        <p:spPr>
          <a:xfrm>
            <a:off x="2431950" y="2903642"/>
            <a:ext cx="4481400" cy="1005059"/>
          </a:xfrm>
          <a:prstGeom prst="rect">
            <a:avLst/>
          </a:prstGeom>
        </p:spPr>
        <p:txBody>
          <a:bodyPr spcFirstLastPara="1" wrap="square" lIns="91425" tIns="91425" rIns="91425" bIns="91425" anchor="ctr" anchorCtr="0">
            <a:noAutofit/>
          </a:bodyPr>
          <a:lstStyle/>
          <a:p>
            <a:pPr marL="0" lvl="0" indent="0"/>
            <a:r>
              <a:rPr lang="fr-FR" sz="3200" b="1" dirty="0" smtClean="0">
                <a:solidFill>
                  <a:schemeClr val="accent1">
                    <a:lumMod val="75000"/>
                  </a:schemeClr>
                </a:solidFill>
              </a:rPr>
              <a:t>L’égalisation</a:t>
            </a:r>
            <a:endParaRPr lang="fr-FR" sz="3200" b="1" dirty="0">
              <a:solidFill>
                <a:schemeClr val="accent1">
                  <a:lumMod val="75000"/>
                </a:schemeClr>
              </a:solidFill>
            </a:endParaRPr>
          </a:p>
        </p:txBody>
      </p:sp>
      <p:sp>
        <p:nvSpPr>
          <p:cNvPr id="296" name="Google Shape;296;p45"/>
          <p:cNvSpPr txBox="1">
            <a:spLocks noGrp="1"/>
          </p:cNvSpPr>
          <p:nvPr>
            <p:ph type="title" idx="2"/>
          </p:nvPr>
        </p:nvSpPr>
        <p:spPr>
          <a:xfrm>
            <a:off x="2996550" y="1317775"/>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Tree>
    <p:extLst>
      <p:ext uri="{BB962C8B-B14F-4D97-AF65-F5344CB8AC3E}">
        <p14:creationId xmlns:p14="http://schemas.microsoft.com/office/powerpoint/2010/main" val="23247013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259"/>
        <p:cNvGrpSpPr/>
        <p:nvPr/>
      </p:nvGrpSpPr>
      <p:grpSpPr>
        <a:xfrm>
          <a:off x="0" y="0"/>
          <a:ext cx="0" cy="0"/>
          <a:chOff x="0" y="0"/>
          <a:chExt cx="0" cy="0"/>
        </a:xfrm>
      </p:grpSpPr>
      <p:sp>
        <p:nvSpPr>
          <p:cNvPr id="260" name="Google Shape;260;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 sz="3600" b="1" dirty="0">
                <a:solidFill>
                  <a:schemeClr val="accent1">
                    <a:lumMod val="75000"/>
                  </a:schemeClr>
                </a:solidFill>
              </a:rPr>
              <a:t>Définition</a:t>
            </a:r>
            <a:endParaRPr sz="3600" b="1" dirty="0">
              <a:solidFill>
                <a:schemeClr val="accent1">
                  <a:lumMod val="75000"/>
                </a:schemeClr>
              </a:solidFill>
            </a:endParaRPr>
          </a:p>
        </p:txBody>
      </p:sp>
      <p:sp>
        <p:nvSpPr>
          <p:cNvPr id="261" name="Google Shape;261;p43"/>
          <p:cNvSpPr txBox="1">
            <a:spLocks noGrp="1"/>
          </p:cNvSpPr>
          <p:nvPr>
            <p:ph type="body" idx="1"/>
          </p:nvPr>
        </p:nvSpPr>
        <p:spPr>
          <a:xfrm>
            <a:off x="829728" y="1510920"/>
            <a:ext cx="7704000" cy="2497810"/>
          </a:xfrm>
          <a:prstGeom prst="rect">
            <a:avLst/>
          </a:prstGeom>
        </p:spPr>
        <p:txBody>
          <a:bodyPr spcFirstLastPara="1" wrap="square" lIns="91425" tIns="91425" rIns="91425" bIns="91425" anchor="t" anchorCtr="0">
            <a:noAutofit/>
          </a:bodyPr>
          <a:lstStyle/>
          <a:p>
            <a:pPr marL="0" lvl="0" indent="0" algn="just">
              <a:buNone/>
            </a:pPr>
            <a:r>
              <a:rPr lang="fr-FR" sz="2400" dirty="0">
                <a:latin typeface="Times New Roman" panose="02020603050405020304" pitchFamily="18" charset="0"/>
                <a:cs typeface="Times New Roman" panose="02020603050405020304" pitchFamily="18" charset="0"/>
              </a:rPr>
              <a:t>L'égalisation des images est une technique utilisée en traitement d'images pour ajuster la répartition des niveaux de gris d'une image afin d'améliorer son contraste et sa lisibilité. L'objectif de cette technique est de rendre les détails de l'image plus visibles en augmentant la différence entre les niveaux de gris. </a:t>
            </a:r>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2829756"/>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259"/>
        <p:cNvGrpSpPr/>
        <p:nvPr/>
      </p:nvGrpSpPr>
      <p:grpSpPr>
        <a:xfrm>
          <a:off x="0" y="0"/>
          <a:ext cx="0" cy="0"/>
          <a:chOff x="0" y="0"/>
          <a:chExt cx="0" cy="0"/>
        </a:xfrm>
      </p:grpSpPr>
      <p:sp>
        <p:nvSpPr>
          <p:cNvPr id="260" name="Google Shape;260;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 sz="3600" b="1" dirty="0" smtClean="0">
                <a:solidFill>
                  <a:schemeClr val="accent1">
                    <a:lumMod val="75000"/>
                  </a:schemeClr>
                </a:solidFill>
              </a:rPr>
              <a:t>L’utilité </a:t>
            </a:r>
            <a:endParaRPr sz="3600" b="1" dirty="0">
              <a:solidFill>
                <a:schemeClr val="accent1">
                  <a:lumMod val="75000"/>
                </a:schemeClr>
              </a:solidFill>
            </a:endParaRPr>
          </a:p>
        </p:txBody>
      </p:sp>
      <p:sp>
        <p:nvSpPr>
          <p:cNvPr id="261" name="Google Shape;261;p43"/>
          <p:cNvSpPr txBox="1">
            <a:spLocks noGrp="1"/>
          </p:cNvSpPr>
          <p:nvPr>
            <p:ph type="body" idx="1"/>
          </p:nvPr>
        </p:nvSpPr>
        <p:spPr>
          <a:xfrm>
            <a:off x="778522" y="1569441"/>
            <a:ext cx="7704000" cy="2329561"/>
          </a:xfrm>
          <a:prstGeom prst="rect">
            <a:avLst/>
          </a:prstGeom>
        </p:spPr>
        <p:txBody>
          <a:bodyPr spcFirstLastPara="1" wrap="square" lIns="91425" tIns="91425" rIns="91425" bIns="91425" anchor="t" anchorCtr="0">
            <a:noAutofit/>
          </a:bodyPr>
          <a:lstStyle/>
          <a:p>
            <a:pPr lvl="0" indent="-457200" algn="just">
              <a:buSzPct val="72000"/>
              <a:buFont typeface="+mj-lt"/>
              <a:buAutoNum type="arabicPeriod"/>
            </a:pPr>
            <a:r>
              <a:rPr lang="fr-FR" sz="2000" b="1" dirty="0">
                <a:solidFill>
                  <a:schemeClr val="bg2">
                    <a:lumMod val="75000"/>
                  </a:schemeClr>
                </a:solidFill>
                <a:latin typeface="Times New Roman" panose="02020603050405020304" pitchFamily="18" charset="0"/>
                <a:cs typeface="Times New Roman" panose="02020603050405020304" pitchFamily="18" charset="0"/>
              </a:rPr>
              <a:t>Amélioration du contraste : </a:t>
            </a:r>
            <a:r>
              <a:rPr lang="fr-FR" sz="1800" dirty="0">
                <a:latin typeface="Times New Roman" panose="02020603050405020304" pitchFamily="18" charset="0"/>
                <a:cs typeface="Times New Roman" panose="02020603050405020304" pitchFamily="18" charset="0"/>
              </a:rPr>
              <a:t>L'égalisation des images permet d'étendre la gamme dynamique des niveaux de gris, ce qui augmente le contraste global de l'image. Cela rend les détails plus perceptibles, même dans les zones qui étaient initialement peu contrastées</a:t>
            </a:r>
            <a:r>
              <a:rPr lang="fr-FR" sz="1800" dirty="0" smtClean="0">
                <a:latin typeface="Times New Roman" panose="02020603050405020304" pitchFamily="18" charset="0"/>
                <a:cs typeface="Times New Roman" panose="02020603050405020304" pitchFamily="18" charset="0"/>
              </a:rPr>
              <a:t>.</a:t>
            </a:r>
          </a:p>
          <a:p>
            <a:pPr marL="342900" lvl="0" indent="-342900" algn="just">
              <a:buSzPct val="72000"/>
              <a:buFont typeface="+mj-lt"/>
              <a:buAutoNum type="arabicPeriod"/>
            </a:pPr>
            <a:endParaRPr lang="fr-FR" sz="1800" dirty="0" smtClean="0">
              <a:latin typeface="Times New Roman" panose="02020603050405020304" pitchFamily="18" charset="0"/>
              <a:cs typeface="Times New Roman" panose="02020603050405020304" pitchFamily="18" charset="0"/>
            </a:endParaRPr>
          </a:p>
          <a:p>
            <a:pPr lvl="0" indent="-457200" algn="just">
              <a:buSzPct val="72000"/>
              <a:buFont typeface="+mj-lt"/>
              <a:buAutoNum type="arabicPeriod"/>
            </a:pPr>
            <a:r>
              <a:rPr lang="fr-FR" sz="2000" b="1" dirty="0">
                <a:solidFill>
                  <a:schemeClr val="bg2">
                    <a:lumMod val="75000"/>
                  </a:schemeClr>
                </a:solidFill>
                <a:latin typeface="Times New Roman" panose="02020603050405020304" pitchFamily="18" charset="0"/>
                <a:cs typeface="Times New Roman" panose="02020603050405020304" pitchFamily="18" charset="0"/>
              </a:rPr>
              <a:t>Normalisation des luminosités : </a:t>
            </a:r>
            <a:r>
              <a:rPr lang="fr-FR" sz="1800" dirty="0">
                <a:latin typeface="Times New Roman" panose="02020603050405020304" pitchFamily="18" charset="0"/>
                <a:cs typeface="Times New Roman" panose="02020603050405020304" pitchFamily="18" charset="0"/>
              </a:rPr>
              <a:t>L'égalisation permet de réduire les différences de luminosité entre les différentes régions de l'image, rendant ainsi l'ensemble de l'image plus homogène</a:t>
            </a:r>
            <a:r>
              <a:rPr lang="fr-FR" sz="1800" dirty="0" smtClean="0">
                <a:latin typeface="Times New Roman" panose="02020603050405020304" pitchFamily="18" charset="0"/>
                <a:cs typeface="Times New Roman" panose="02020603050405020304" pitchFamily="18" charset="0"/>
              </a:rPr>
              <a:t>.</a:t>
            </a:r>
            <a:endParaRPr lang="fr-FR"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25603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barn(inVertical)">
                                      <p:cBhvr>
                                        <p:cTn id="7" dur="500"/>
                                        <p:tgtEl>
                                          <p:spTgt spid="2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1">
                                            <p:txEl>
                                              <p:pRg st="2" end="2"/>
                                            </p:txEl>
                                          </p:spTgt>
                                        </p:tgtEl>
                                        <p:attrNameLst>
                                          <p:attrName>style.visibility</p:attrName>
                                        </p:attrNameLst>
                                      </p:cBhvr>
                                      <p:to>
                                        <p:strVal val="visible"/>
                                      </p:to>
                                    </p:set>
                                    <p:animEffect transition="in" filter="barn(inVertical)">
                                      <p:cBhvr>
                                        <p:cTn id="12" dur="500"/>
                                        <p:tgtEl>
                                          <p:spTgt spid="2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259"/>
        <p:cNvGrpSpPr/>
        <p:nvPr/>
      </p:nvGrpSpPr>
      <p:grpSpPr>
        <a:xfrm>
          <a:off x="0" y="0"/>
          <a:ext cx="0" cy="0"/>
          <a:chOff x="0" y="0"/>
          <a:chExt cx="0" cy="0"/>
        </a:xfrm>
      </p:grpSpPr>
      <p:sp>
        <p:nvSpPr>
          <p:cNvPr id="260" name="Google Shape;260;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 sz="3600" b="1" dirty="0" smtClean="0">
                <a:solidFill>
                  <a:schemeClr val="accent1">
                    <a:lumMod val="75000"/>
                  </a:schemeClr>
                </a:solidFill>
              </a:rPr>
              <a:t>L’utilité </a:t>
            </a:r>
            <a:endParaRPr sz="3600" b="1" dirty="0">
              <a:solidFill>
                <a:schemeClr val="accent1">
                  <a:lumMod val="75000"/>
                </a:schemeClr>
              </a:solidFill>
            </a:endParaRPr>
          </a:p>
        </p:txBody>
      </p:sp>
      <p:sp>
        <p:nvSpPr>
          <p:cNvPr id="261" name="Google Shape;261;p43"/>
          <p:cNvSpPr txBox="1">
            <a:spLocks noGrp="1"/>
          </p:cNvSpPr>
          <p:nvPr>
            <p:ph type="body" idx="1"/>
          </p:nvPr>
        </p:nvSpPr>
        <p:spPr>
          <a:xfrm>
            <a:off x="778522" y="1379246"/>
            <a:ext cx="7704000" cy="2987928"/>
          </a:xfrm>
          <a:prstGeom prst="rect">
            <a:avLst/>
          </a:prstGeom>
        </p:spPr>
        <p:txBody>
          <a:bodyPr spcFirstLastPara="1" wrap="square" lIns="91425" tIns="91425" rIns="91425" bIns="91425" anchor="t" anchorCtr="0">
            <a:noAutofit/>
          </a:bodyPr>
          <a:lstStyle/>
          <a:p>
            <a:pPr>
              <a:buSzPct val="72000"/>
              <a:buFont typeface="+mj-lt"/>
              <a:buAutoNum type="arabicPeriod" startAt="3"/>
            </a:pPr>
            <a:r>
              <a:rPr lang="fr-FR" sz="2000" b="1" dirty="0">
                <a:solidFill>
                  <a:schemeClr val="bg2">
                    <a:lumMod val="75000"/>
                  </a:schemeClr>
                </a:solidFill>
                <a:latin typeface="Times New Roman" panose="02020603050405020304" pitchFamily="18" charset="0"/>
                <a:cs typeface="Times New Roman" panose="02020603050405020304" pitchFamily="18" charset="0"/>
              </a:rPr>
              <a:t>Prétraitement pour d'autres analyses :</a:t>
            </a:r>
            <a:r>
              <a:rPr lang="fr-FR" sz="1800" dirty="0">
                <a:latin typeface="Times New Roman" panose="02020603050405020304" pitchFamily="18" charset="0"/>
                <a:cs typeface="Times New Roman" panose="02020603050405020304" pitchFamily="18" charset="0"/>
              </a:rPr>
              <a:t>L'égalisation des images est souvent utilisée comme une étape préliminaire avant d'appliquer d'autres algorithmes d'analyse d'images. Elle peut faciliter la détection d'objets, l'extraction de caractéristiques ou la segmentation en améliorant la visibilité des structures et des détails importants</a:t>
            </a:r>
            <a:r>
              <a:rPr lang="fr-FR" sz="1800" dirty="0" smtClean="0">
                <a:latin typeface="Times New Roman" panose="02020603050405020304" pitchFamily="18" charset="0"/>
                <a:cs typeface="Times New Roman" panose="02020603050405020304" pitchFamily="18" charset="0"/>
              </a:rPr>
              <a:t>.</a:t>
            </a:r>
          </a:p>
          <a:p>
            <a:pPr>
              <a:buSzPct val="72000"/>
              <a:buFont typeface="+mj-lt"/>
              <a:buAutoNum type="arabicPeriod" startAt="3"/>
            </a:pPr>
            <a:endParaRPr lang="fr-FR" sz="1800" dirty="0">
              <a:latin typeface="Times New Roman" panose="02020603050405020304" pitchFamily="18" charset="0"/>
              <a:cs typeface="Times New Roman" panose="02020603050405020304" pitchFamily="18" charset="0"/>
            </a:endParaRPr>
          </a:p>
          <a:p>
            <a:pPr>
              <a:buSzPct val="72000"/>
              <a:buFont typeface="+mj-lt"/>
              <a:buAutoNum type="arabicPeriod" startAt="3"/>
            </a:pPr>
            <a:r>
              <a:rPr lang="fr-FR" sz="2000" b="1" dirty="0">
                <a:solidFill>
                  <a:schemeClr val="bg2">
                    <a:lumMod val="75000"/>
                  </a:schemeClr>
                </a:solidFill>
                <a:latin typeface="Times New Roman" panose="02020603050405020304" pitchFamily="18" charset="0"/>
                <a:cs typeface="Times New Roman" panose="02020603050405020304" pitchFamily="18" charset="0"/>
              </a:rPr>
              <a:t>Correction des images surexposées ou sous-exposées : </a:t>
            </a:r>
            <a:r>
              <a:rPr lang="fr-FR" sz="1800" dirty="0">
                <a:latin typeface="Times New Roman" panose="02020603050405020304" pitchFamily="18" charset="0"/>
                <a:cs typeface="Times New Roman" panose="02020603050405020304" pitchFamily="18" charset="0"/>
              </a:rPr>
              <a:t>L'égalisation Elle permet de redistribuer les niveaux de gris de manière à obtenir une exposition plus équilibrée et à révéler les détails dans les zones surexposées </a:t>
            </a:r>
            <a:r>
              <a:rPr lang="fr-FR" sz="1800" dirty="0" smtClean="0">
                <a:latin typeface="Times New Roman" panose="02020603050405020304" pitchFamily="18" charset="0"/>
                <a:cs typeface="Times New Roman" panose="02020603050405020304" pitchFamily="18" charset="0"/>
              </a:rPr>
              <a:t>ou sous-exposées</a:t>
            </a:r>
            <a:r>
              <a:rPr lang="fr-FR" sz="1800" dirty="0">
                <a:latin typeface="Times New Roman" panose="02020603050405020304" pitchFamily="18" charset="0"/>
                <a:cs typeface="Times New Roman" panose="02020603050405020304" pitchFamily="18" charset="0"/>
              </a:rPr>
              <a:t>.</a:t>
            </a:r>
            <a:endParaRPr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2529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barn(inVertical)">
                                      <p:cBhvr>
                                        <p:cTn id="7" dur="500"/>
                                        <p:tgtEl>
                                          <p:spTgt spid="2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1">
                                            <p:txEl>
                                              <p:pRg st="2" end="2"/>
                                            </p:txEl>
                                          </p:spTgt>
                                        </p:tgtEl>
                                        <p:attrNameLst>
                                          <p:attrName>style.visibility</p:attrName>
                                        </p:attrNameLst>
                                      </p:cBhvr>
                                      <p:to>
                                        <p:strVal val="visible"/>
                                      </p:to>
                                    </p:set>
                                    <p:animEffect transition="in" filter="barn(inVertical)">
                                      <p:cBhvr>
                                        <p:cTn id="12" dur="500"/>
                                        <p:tgtEl>
                                          <p:spTgt spid="2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9"/>
          <p:cNvSpPr/>
          <p:nvPr/>
        </p:nvSpPr>
        <p:spPr>
          <a:xfrm>
            <a:off x="1855650" y="2198850"/>
            <a:ext cx="5432700" cy="9000"/>
          </a:xfrm>
          <a:prstGeom prst="rect">
            <a:avLst/>
          </a:prstGeom>
          <a:gradFill>
            <a:gsLst>
              <a:gs pos="0">
                <a:schemeClr val="lt2"/>
              </a:gs>
              <a:gs pos="34000">
                <a:schemeClr val="accent1"/>
              </a:gs>
              <a:gs pos="63000">
                <a:schemeClr val="accent3"/>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9"/>
          <p:cNvSpPr txBox="1">
            <a:spLocks noGrp="1"/>
          </p:cNvSpPr>
          <p:nvPr>
            <p:ph type="title"/>
          </p:nvPr>
        </p:nvSpPr>
        <p:spPr>
          <a:xfrm>
            <a:off x="493229" y="321378"/>
            <a:ext cx="3310675"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dirty="0">
                <a:solidFill>
                  <a:schemeClr val="accent1">
                    <a:lumMod val="75000"/>
                  </a:schemeClr>
                </a:solidFill>
              </a:rPr>
              <a:t>Les étapes </a:t>
            </a:r>
            <a:endParaRPr sz="3600" b="1" dirty="0">
              <a:solidFill>
                <a:schemeClr val="accent1">
                  <a:lumMod val="75000"/>
                </a:schemeClr>
              </a:solidFill>
            </a:endParaRPr>
          </a:p>
        </p:txBody>
      </p:sp>
      <p:grpSp>
        <p:nvGrpSpPr>
          <p:cNvPr id="342" name="Google Shape;342;p49"/>
          <p:cNvGrpSpPr/>
          <p:nvPr/>
        </p:nvGrpSpPr>
        <p:grpSpPr>
          <a:xfrm>
            <a:off x="2712075" y="1252100"/>
            <a:ext cx="1722900" cy="1637700"/>
            <a:chOff x="2712075" y="1252100"/>
            <a:chExt cx="1722900" cy="1637700"/>
          </a:xfrm>
        </p:grpSpPr>
        <p:sp>
          <p:nvSpPr>
            <p:cNvPr id="343" name="Google Shape;343;p49"/>
            <p:cNvSpPr/>
            <p:nvPr/>
          </p:nvSpPr>
          <p:spPr>
            <a:xfrm>
              <a:off x="3422775" y="1920198"/>
              <a:ext cx="301500" cy="301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2"/>
                </a:solidFill>
                <a:latin typeface="DM Sans Medium"/>
                <a:ea typeface="DM Sans Medium"/>
                <a:cs typeface="DM Sans Medium"/>
                <a:sym typeface="DM Sans Medium"/>
              </a:endParaRPr>
            </a:p>
          </p:txBody>
        </p:sp>
        <p:sp>
          <p:nvSpPr>
            <p:cNvPr id="344" name="Google Shape;344;p49"/>
            <p:cNvSpPr/>
            <p:nvPr/>
          </p:nvSpPr>
          <p:spPr>
            <a:xfrm>
              <a:off x="2712075" y="1252100"/>
              <a:ext cx="1722900" cy="1637700"/>
            </a:xfrm>
            <a:prstGeom prst="star5">
              <a:avLst>
                <a:gd name="adj" fmla="val 20855"/>
                <a:gd name="hf" fmla="val 105146"/>
                <a:gd name="vf" fmla="val 11055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smtClean="0">
                  <a:solidFill>
                    <a:schemeClr val="dk2"/>
                  </a:solidFill>
                  <a:latin typeface="DM Sans Medium"/>
                  <a:ea typeface="DM Sans Medium"/>
                  <a:cs typeface="DM Sans Medium"/>
                  <a:sym typeface="DM Sans Medium"/>
                </a:rPr>
                <a:t>2</a:t>
              </a:r>
              <a:endParaRPr sz="1600" dirty="0">
                <a:solidFill>
                  <a:schemeClr val="dk2"/>
                </a:solidFill>
                <a:latin typeface="DM Sans Medium"/>
                <a:ea typeface="DM Sans Medium"/>
                <a:cs typeface="DM Sans Medium"/>
                <a:sym typeface="DM Sans Medium"/>
              </a:endParaRPr>
            </a:p>
          </p:txBody>
        </p:sp>
      </p:grpSp>
      <p:grpSp>
        <p:nvGrpSpPr>
          <p:cNvPr id="345" name="Google Shape;345;p49"/>
          <p:cNvGrpSpPr/>
          <p:nvPr/>
        </p:nvGrpSpPr>
        <p:grpSpPr>
          <a:xfrm>
            <a:off x="4690450" y="1252100"/>
            <a:ext cx="1722900" cy="1637700"/>
            <a:chOff x="4690450" y="1252100"/>
            <a:chExt cx="1722900" cy="1637700"/>
          </a:xfrm>
        </p:grpSpPr>
        <p:sp>
          <p:nvSpPr>
            <p:cNvPr id="346" name="Google Shape;346;p49"/>
            <p:cNvSpPr/>
            <p:nvPr/>
          </p:nvSpPr>
          <p:spPr>
            <a:xfrm>
              <a:off x="5401150" y="1920198"/>
              <a:ext cx="301500" cy="301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accent1"/>
                </a:solidFill>
                <a:latin typeface="DM Sans Medium"/>
                <a:ea typeface="DM Sans Medium"/>
                <a:cs typeface="DM Sans Medium"/>
                <a:sym typeface="DM Sans Medium"/>
              </a:endParaRPr>
            </a:p>
          </p:txBody>
        </p:sp>
        <p:sp>
          <p:nvSpPr>
            <p:cNvPr id="347" name="Google Shape;347;p49"/>
            <p:cNvSpPr/>
            <p:nvPr/>
          </p:nvSpPr>
          <p:spPr>
            <a:xfrm>
              <a:off x="4690450" y="1252100"/>
              <a:ext cx="1722900" cy="1637700"/>
            </a:xfrm>
            <a:prstGeom prst="star5">
              <a:avLst>
                <a:gd name="adj" fmla="val 20855"/>
                <a:gd name="hf" fmla="val 105146"/>
                <a:gd name="vf" fmla="val 11055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1"/>
                  </a:solidFill>
                  <a:latin typeface="DM Sans Medium"/>
                  <a:ea typeface="DM Sans Medium"/>
                  <a:cs typeface="DM Sans Medium"/>
                  <a:sym typeface="DM Sans Medium"/>
                </a:rPr>
                <a:t>3</a:t>
              </a:r>
              <a:endParaRPr sz="1600" dirty="0">
                <a:solidFill>
                  <a:schemeClr val="accent1"/>
                </a:solidFill>
                <a:latin typeface="DM Sans Medium"/>
                <a:ea typeface="DM Sans Medium"/>
                <a:cs typeface="DM Sans Medium"/>
                <a:sym typeface="DM Sans Medium"/>
              </a:endParaRPr>
            </a:p>
          </p:txBody>
        </p:sp>
      </p:grpSp>
      <p:grpSp>
        <p:nvGrpSpPr>
          <p:cNvPr id="348" name="Google Shape;348;p49"/>
          <p:cNvGrpSpPr/>
          <p:nvPr/>
        </p:nvGrpSpPr>
        <p:grpSpPr>
          <a:xfrm>
            <a:off x="6668825" y="1252100"/>
            <a:ext cx="1722900" cy="1637700"/>
            <a:chOff x="6668825" y="1252100"/>
            <a:chExt cx="1722900" cy="1637700"/>
          </a:xfrm>
        </p:grpSpPr>
        <p:sp>
          <p:nvSpPr>
            <p:cNvPr id="349" name="Google Shape;349;p49"/>
            <p:cNvSpPr/>
            <p:nvPr/>
          </p:nvSpPr>
          <p:spPr>
            <a:xfrm>
              <a:off x="7379525" y="1920198"/>
              <a:ext cx="301500" cy="301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accent3"/>
                </a:solidFill>
                <a:latin typeface="DM Sans Medium"/>
                <a:ea typeface="DM Sans Medium"/>
                <a:cs typeface="DM Sans Medium"/>
                <a:sym typeface="DM Sans Medium"/>
              </a:endParaRPr>
            </a:p>
          </p:txBody>
        </p:sp>
        <p:sp>
          <p:nvSpPr>
            <p:cNvPr id="350" name="Google Shape;350;p49"/>
            <p:cNvSpPr/>
            <p:nvPr/>
          </p:nvSpPr>
          <p:spPr>
            <a:xfrm>
              <a:off x="6668825" y="1252100"/>
              <a:ext cx="1722900" cy="1637700"/>
            </a:xfrm>
            <a:prstGeom prst="star5">
              <a:avLst>
                <a:gd name="adj" fmla="val 20855"/>
                <a:gd name="hf" fmla="val 105146"/>
                <a:gd name="vf" fmla="val 110557"/>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3"/>
                  </a:solidFill>
                  <a:latin typeface="DM Sans Medium"/>
                  <a:ea typeface="DM Sans Medium"/>
                  <a:cs typeface="DM Sans Medium"/>
                  <a:sym typeface="DM Sans Medium"/>
                </a:rPr>
                <a:t>4</a:t>
              </a:r>
              <a:endParaRPr sz="1600" dirty="0">
                <a:solidFill>
                  <a:schemeClr val="accent3"/>
                </a:solidFill>
                <a:latin typeface="DM Sans Medium"/>
                <a:ea typeface="DM Sans Medium"/>
                <a:cs typeface="DM Sans Medium"/>
                <a:sym typeface="DM Sans Medium"/>
              </a:endParaRPr>
            </a:p>
          </p:txBody>
        </p:sp>
      </p:grpSp>
      <p:sp>
        <p:nvSpPr>
          <p:cNvPr id="351" name="Google Shape;351;p49"/>
          <p:cNvSpPr txBox="1"/>
          <p:nvPr/>
        </p:nvSpPr>
        <p:spPr>
          <a:xfrm>
            <a:off x="257426" y="2872331"/>
            <a:ext cx="2326911" cy="800189"/>
          </a:xfrm>
          <a:prstGeom prst="rect">
            <a:avLst/>
          </a:prstGeom>
          <a:noFill/>
          <a:ln>
            <a:noFill/>
          </a:ln>
        </p:spPr>
        <p:txBody>
          <a:bodyPr spcFirstLastPara="1" wrap="square" lIns="91425" tIns="91425" rIns="91425" bIns="91425" anchor="t" anchorCtr="0">
            <a:spAutoFit/>
          </a:bodyPr>
          <a:lstStyle/>
          <a:p>
            <a:pPr lvl="0" algn="ctr"/>
            <a:r>
              <a:rPr lang="fr-FR" sz="2000" dirty="0" smtClean="0">
                <a:solidFill>
                  <a:schemeClr val="lt2"/>
                </a:solidFill>
                <a:latin typeface="DM Sans"/>
                <a:ea typeface="DM Sans"/>
                <a:cs typeface="DM Sans"/>
                <a:sym typeface="DM Sans"/>
              </a:rPr>
              <a:t>Calcul de</a:t>
            </a:r>
          </a:p>
          <a:p>
            <a:pPr lvl="0" algn="ctr"/>
            <a:r>
              <a:rPr lang="fr-FR" sz="2000" dirty="0" smtClean="0">
                <a:solidFill>
                  <a:schemeClr val="lt2"/>
                </a:solidFill>
                <a:latin typeface="DM Sans"/>
                <a:ea typeface="DM Sans"/>
                <a:cs typeface="DM Sans"/>
                <a:sym typeface="DM Sans"/>
              </a:rPr>
              <a:t> l'histogramme</a:t>
            </a:r>
            <a:endParaRPr sz="2000" dirty="0">
              <a:solidFill>
                <a:schemeClr val="lt2"/>
              </a:solidFill>
              <a:latin typeface="DM Sans"/>
              <a:ea typeface="DM Sans"/>
              <a:cs typeface="DM Sans"/>
              <a:sym typeface="DM Sans"/>
            </a:endParaRPr>
          </a:p>
        </p:txBody>
      </p:sp>
      <p:sp>
        <p:nvSpPr>
          <p:cNvPr id="352" name="Google Shape;352;p49"/>
          <p:cNvSpPr txBox="1"/>
          <p:nvPr/>
        </p:nvSpPr>
        <p:spPr>
          <a:xfrm>
            <a:off x="2380740" y="2797370"/>
            <a:ext cx="2338146" cy="923299"/>
          </a:xfrm>
          <a:prstGeom prst="rect">
            <a:avLst/>
          </a:prstGeom>
          <a:noFill/>
          <a:ln>
            <a:noFill/>
          </a:ln>
        </p:spPr>
        <p:txBody>
          <a:bodyPr spcFirstLastPara="1" wrap="square" lIns="91425" tIns="91425" rIns="91425" bIns="91425" anchor="t" anchorCtr="0">
            <a:spAutoFit/>
          </a:bodyPr>
          <a:lstStyle/>
          <a:p>
            <a:pPr lvl="0" algn="ctr"/>
            <a:r>
              <a:rPr lang="fr-FR" sz="2000" dirty="0">
                <a:solidFill>
                  <a:schemeClr val="dk2"/>
                </a:solidFill>
                <a:latin typeface="DM Sans"/>
                <a:ea typeface="DM Sans"/>
                <a:cs typeface="DM Sans"/>
                <a:sym typeface="DM Sans"/>
              </a:rPr>
              <a:t>La</a:t>
            </a:r>
            <a:r>
              <a:rPr lang="fr-FR" sz="2400" dirty="0">
                <a:solidFill>
                  <a:schemeClr val="dk2"/>
                </a:solidFill>
                <a:latin typeface="DM Sans"/>
                <a:ea typeface="DM Sans"/>
                <a:cs typeface="DM Sans"/>
                <a:sym typeface="DM Sans"/>
              </a:rPr>
              <a:t> </a:t>
            </a:r>
            <a:r>
              <a:rPr lang="fr-FR" sz="1800" dirty="0">
                <a:solidFill>
                  <a:schemeClr val="dk2"/>
                </a:solidFill>
                <a:latin typeface="DM Sans"/>
                <a:ea typeface="DM Sans"/>
                <a:cs typeface="DM Sans"/>
                <a:sym typeface="DM Sans"/>
              </a:rPr>
              <a:t>normalisation</a:t>
            </a:r>
            <a:r>
              <a:rPr lang="fr-FR" sz="2400" dirty="0">
                <a:solidFill>
                  <a:schemeClr val="dk2"/>
                </a:solidFill>
                <a:latin typeface="DM Sans"/>
                <a:ea typeface="DM Sans"/>
                <a:cs typeface="DM Sans"/>
                <a:sym typeface="DM Sans"/>
              </a:rPr>
              <a:t> </a:t>
            </a:r>
            <a:r>
              <a:rPr lang="fr-FR" sz="2000" dirty="0">
                <a:solidFill>
                  <a:schemeClr val="dk2"/>
                </a:solidFill>
                <a:latin typeface="DM Sans"/>
                <a:ea typeface="DM Sans"/>
                <a:cs typeface="DM Sans"/>
                <a:sym typeface="DM Sans"/>
              </a:rPr>
              <a:t>de</a:t>
            </a:r>
            <a:r>
              <a:rPr lang="fr-FR" sz="2400" dirty="0">
                <a:solidFill>
                  <a:schemeClr val="dk2"/>
                </a:solidFill>
                <a:latin typeface="DM Sans"/>
                <a:ea typeface="DM Sans"/>
                <a:cs typeface="DM Sans"/>
                <a:sym typeface="DM Sans"/>
              </a:rPr>
              <a:t> </a:t>
            </a:r>
            <a:r>
              <a:rPr lang="fr-FR" sz="2000" dirty="0">
                <a:solidFill>
                  <a:schemeClr val="dk2"/>
                </a:solidFill>
                <a:latin typeface="DM Sans"/>
                <a:ea typeface="DM Sans"/>
                <a:cs typeface="DM Sans"/>
                <a:sym typeface="DM Sans"/>
              </a:rPr>
              <a:t>l'histogramme</a:t>
            </a:r>
            <a:endParaRPr sz="2400" dirty="0">
              <a:solidFill>
                <a:schemeClr val="dk2"/>
              </a:solidFill>
              <a:latin typeface="DM Sans"/>
              <a:ea typeface="DM Sans"/>
              <a:cs typeface="DM Sans"/>
              <a:sym typeface="DM Sans"/>
            </a:endParaRPr>
          </a:p>
        </p:txBody>
      </p:sp>
      <p:sp>
        <p:nvSpPr>
          <p:cNvPr id="353" name="Google Shape;353;p49"/>
          <p:cNvSpPr txBox="1"/>
          <p:nvPr/>
        </p:nvSpPr>
        <p:spPr>
          <a:xfrm>
            <a:off x="4303227" y="2721479"/>
            <a:ext cx="2534696" cy="1169521"/>
          </a:xfrm>
          <a:prstGeom prst="rect">
            <a:avLst/>
          </a:prstGeom>
          <a:noFill/>
          <a:ln>
            <a:noFill/>
          </a:ln>
        </p:spPr>
        <p:txBody>
          <a:bodyPr spcFirstLastPara="1" wrap="square" lIns="91425" tIns="91425" rIns="91425" bIns="91425" anchor="t" anchorCtr="0">
            <a:spAutoFit/>
          </a:bodyPr>
          <a:lstStyle/>
          <a:p>
            <a:pPr lvl="0" algn="ctr"/>
            <a:r>
              <a:rPr lang="fr-FR" sz="2400" dirty="0">
                <a:solidFill>
                  <a:schemeClr val="accent1"/>
                </a:solidFill>
                <a:latin typeface="DM Sans"/>
                <a:ea typeface="DM Sans"/>
                <a:cs typeface="DM Sans"/>
                <a:sym typeface="DM Sans"/>
              </a:rPr>
              <a:t> </a:t>
            </a:r>
            <a:r>
              <a:rPr lang="fr-FR" sz="2000" dirty="0">
                <a:solidFill>
                  <a:schemeClr val="accent1"/>
                </a:solidFill>
                <a:latin typeface="DM Sans"/>
                <a:ea typeface="DM Sans"/>
                <a:cs typeface="DM Sans"/>
                <a:sym typeface="DM Sans"/>
              </a:rPr>
              <a:t>Calcul de l'histogramme</a:t>
            </a:r>
          </a:p>
          <a:p>
            <a:pPr lvl="0" algn="ctr"/>
            <a:r>
              <a:rPr lang="fr-FR" sz="2000" dirty="0" smtClean="0">
                <a:solidFill>
                  <a:schemeClr val="accent1"/>
                </a:solidFill>
                <a:latin typeface="DM Sans"/>
                <a:ea typeface="DM Sans"/>
                <a:cs typeface="DM Sans"/>
                <a:sym typeface="DM Sans"/>
              </a:rPr>
              <a:t>cumulé</a:t>
            </a:r>
            <a:endParaRPr sz="2000" dirty="0">
              <a:solidFill>
                <a:schemeClr val="accent1"/>
              </a:solidFill>
              <a:latin typeface="DM Sans"/>
              <a:ea typeface="DM Sans"/>
              <a:cs typeface="DM Sans"/>
              <a:sym typeface="DM Sans"/>
            </a:endParaRPr>
          </a:p>
        </p:txBody>
      </p:sp>
      <p:sp>
        <p:nvSpPr>
          <p:cNvPr id="354" name="Google Shape;354;p49"/>
          <p:cNvSpPr txBox="1"/>
          <p:nvPr/>
        </p:nvSpPr>
        <p:spPr>
          <a:xfrm>
            <a:off x="6457825" y="2872330"/>
            <a:ext cx="2190506" cy="800189"/>
          </a:xfrm>
          <a:prstGeom prst="rect">
            <a:avLst/>
          </a:prstGeom>
          <a:noFill/>
          <a:ln>
            <a:noFill/>
          </a:ln>
        </p:spPr>
        <p:txBody>
          <a:bodyPr spcFirstLastPara="1" wrap="square" lIns="91425" tIns="91425" rIns="91425" bIns="91425" anchor="t" anchorCtr="0">
            <a:spAutoFit/>
          </a:bodyPr>
          <a:lstStyle/>
          <a:p>
            <a:pPr lvl="0" algn="ctr"/>
            <a:r>
              <a:rPr lang="fr-FR" sz="2000" dirty="0">
                <a:solidFill>
                  <a:schemeClr val="accent3"/>
                </a:solidFill>
                <a:latin typeface="DM Sans"/>
                <a:ea typeface="DM Sans"/>
                <a:cs typeface="DM Sans"/>
                <a:sym typeface="DM Sans"/>
              </a:rPr>
              <a:t>Application de la transformation</a:t>
            </a:r>
            <a:endParaRPr sz="2000" dirty="0">
              <a:solidFill>
                <a:schemeClr val="accent3"/>
              </a:solidFill>
              <a:latin typeface="DM Sans"/>
              <a:ea typeface="DM Sans"/>
              <a:cs typeface="DM Sans"/>
              <a:sym typeface="DM Sans"/>
            </a:endParaRPr>
          </a:p>
        </p:txBody>
      </p:sp>
      <p:sp>
        <p:nvSpPr>
          <p:cNvPr id="355" name="Google Shape;355;p49"/>
          <p:cNvSpPr txBox="1"/>
          <p:nvPr/>
        </p:nvSpPr>
        <p:spPr>
          <a:xfrm>
            <a:off x="395981" y="3596242"/>
            <a:ext cx="2096838" cy="1477297"/>
          </a:xfrm>
          <a:prstGeom prst="rect">
            <a:avLst/>
          </a:prstGeom>
          <a:noFill/>
          <a:ln>
            <a:noFill/>
          </a:ln>
        </p:spPr>
        <p:txBody>
          <a:bodyPr spcFirstLastPara="1" wrap="square" lIns="91425" tIns="91425" rIns="91425" bIns="91425" anchor="t" anchorCtr="0">
            <a:spAutoFit/>
          </a:bodyPr>
          <a:lstStyle/>
          <a:p>
            <a:pPr lvl="0" algn="ctr"/>
            <a:r>
              <a:rPr lang="fr-FR" dirty="0">
                <a:solidFill>
                  <a:schemeClr val="dk1"/>
                </a:solidFill>
                <a:latin typeface="PT Serif"/>
                <a:ea typeface="PT Serif"/>
                <a:cs typeface="PT Serif"/>
                <a:sym typeface="PT Serif"/>
              </a:rPr>
              <a:t>L'histogramme de l'image d'entrée est calculé en comptant le nombre de pixels </a:t>
            </a:r>
          </a:p>
          <a:p>
            <a:pPr lvl="0" algn="ctr"/>
            <a:r>
              <a:rPr lang="fr-FR" dirty="0">
                <a:solidFill>
                  <a:schemeClr val="dk1"/>
                </a:solidFill>
                <a:latin typeface="PT Serif"/>
                <a:ea typeface="PT Serif"/>
                <a:cs typeface="PT Serif"/>
                <a:sym typeface="PT Serif"/>
              </a:rPr>
              <a:t>pour chaque niveau de gris (0-255).</a:t>
            </a:r>
            <a:endParaRPr dirty="0">
              <a:solidFill>
                <a:schemeClr val="dk1"/>
              </a:solidFill>
              <a:latin typeface="PT Serif"/>
              <a:ea typeface="PT Serif"/>
              <a:cs typeface="PT Serif"/>
              <a:sym typeface="PT Serif"/>
            </a:endParaRPr>
          </a:p>
        </p:txBody>
      </p:sp>
      <p:sp>
        <p:nvSpPr>
          <p:cNvPr id="356" name="Google Shape;356;p49"/>
          <p:cNvSpPr txBox="1"/>
          <p:nvPr/>
        </p:nvSpPr>
        <p:spPr>
          <a:xfrm>
            <a:off x="2385452" y="3737050"/>
            <a:ext cx="2328722" cy="1046410"/>
          </a:xfrm>
          <a:prstGeom prst="rect">
            <a:avLst/>
          </a:prstGeom>
          <a:noFill/>
          <a:ln>
            <a:noFill/>
          </a:ln>
        </p:spPr>
        <p:txBody>
          <a:bodyPr spcFirstLastPara="1" wrap="square" lIns="91425" tIns="91425" rIns="91425" bIns="91425" anchor="t" anchorCtr="0">
            <a:spAutoFit/>
          </a:bodyPr>
          <a:lstStyle/>
          <a:p>
            <a:pPr lvl="0" algn="ctr"/>
            <a:r>
              <a:rPr lang="fr-FR" dirty="0">
                <a:solidFill>
                  <a:schemeClr val="dk1"/>
                </a:solidFill>
                <a:latin typeface="PT Serif"/>
                <a:ea typeface="PT Serif"/>
                <a:cs typeface="PT Serif"/>
                <a:sym typeface="PT Serif"/>
              </a:rPr>
              <a:t>P</a:t>
            </a:r>
            <a:r>
              <a:rPr lang="fr-FR" dirty="0" smtClean="0">
                <a:solidFill>
                  <a:schemeClr val="dk1"/>
                </a:solidFill>
                <a:latin typeface="PT Serif"/>
                <a:ea typeface="PT Serif"/>
                <a:cs typeface="PT Serif"/>
                <a:sym typeface="PT Serif"/>
              </a:rPr>
              <a:t>our garantir </a:t>
            </a:r>
            <a:r>
              <a:rPr lang="fr-FR" dirty="0">
                <a:solidFill>
                  <a:schemeClr val="dk1"/>
                </a:solidFill>
                <a:latin typeface="PT Serif"/>
                <a:ea typeface="PT Serif"/>
                <a:cs typeface="PT Serif"/>
                <a:sym typeface="PT Serif"/>
              </a:rPr>
              <a:t>que la transformation soit applicable à tous les pixels de l'image. </a:t>
            </a:r>
            <a:endParaRPr dirty="0">
              <a:solidFill>
                <a:schemeClr val="dk1"/>
              </a:solidFill>
              <a:latin typeface="PT Serif"/>
              <a:ea typeface="PT Serif"/>
              <a:cs typeface="PT Serif"/>
              <a:sym typeface="PT Serif"/>
            </a:endParaRPr>
          </a:p>
        </p:txBody>
      </p:sp>
      <p:sp>
        <p:nvSpPr>
          <p:cNvPr id="357" name="Google Shape;357;p49"/>
          <p:cNvSpPr txBox="1"/>
          <p:nvPr/>
        </p:nvSpPr>
        <p:spPr>
          <a:xfrm>
            <a:off x="4584394" y="3716173"/>
            <a:ext cx="1996900" cy="1477297"/>
          </a:xfrm>
          <a:prstGeom prst="rect">
            <a:avLst/>
          </a:prstGeom>
          <a:noFill/>
          <a:ln>
            <a:noFill/>
          </a:ln>
        </p:spPr>
        <p:txBody>
          <a:bodyPr spcFirstLastPara="1" wrap="square" lIns="91425" tIns="91425" rIns="91425" bIns="91425" anchor="t" anchorCtr="0">
            <a:spAutoFit/>
          </a:bodyPr>
          <a:lstStyle/>
          <a:p>
            <a:pPr lvl="0" algn="ctr"/>
            <a:r>
              <a:rPr lang="fr-FR" dirty="0">
                <a:solidFill>
                  <a:schemeClr val="dk1"/>
                </a:solidFill>
                <a:latin typeface="PT Serif"/>
                <a:ea typeface="PT Serif"/>
                <a:cs typeface="PT Serif"/>
                <a:sym typeface="PT Serif"/>
              </a:rPr>
              <a:t>La CDF représente la probabilité cumulative d'avoir un niveau de luminosité inférieur </a:t>
            </a:r>
          </a:p>
          <a:p>
            <a:pPr lvl="0" algn="ctr"/>
            <a:r>
              <a:rPr lang="fr-FR" dirty="0">
                <a:solidFill>
                  <a:schemeClr val="dk1"/>
                </a:solidFill>
                <a:latin typeface="PT Serif"/>
                <a:ea typeface="PT Serif"/>
                <a:cs typeface="PT Serif"/>
                <a:sym typeface="PT Serif"/>
              </a:rPr>
              <a:t>ou égal à une certaine valeur.</a:t>
            </a:r>
            <a:endParaRPr dirty="0">
              <a:solidFill>
                <a:schemeClr val="dk1"/>
              </a:solidFill>
              <a:latin typeface="PT Serif"/>
              <a:ea typeface="PT Serif"/>
              <a:cs typeface="PT Serif"/>
              <a:sym typeface="PT Serif"/>
            </a:endParaRPr>
          </a:p>
        </p:txBody>
      </p:sp>
      <p:sp>
        <p:nvSpPr>
          <p:cNvPr id="358" name="Google Shape;358;p49"/>
          <p:cNvSpPr txBox="1"/>
          <p:nvPr/>
        </p:nvSpPr>
        <p:spPr>
          <a:xfrm>
            <a:off x="6451513" y="3541346"/>
            <a:ext cx="2512375" cy="1477297"/>
          </a:xfrm>
          <a:prstGeom prst="rect">
            <a:avLst/>
          </a:prstGeom>
          <a:noFill/>
          <a:ln>
            <a:noFill/>
          </a:ln>
        </p:spPr>
        <p:txBody>
          <a:bodyPr spcFirstLastPara="1" wrap="square" lIns="91425" tIns="91425" rIns="91425" bIns="91425" anchor="t" anchorCtr="0">
            <a:spAutoFit/>
          </a:bodyPr>
          <a:lstStyle/>
          <a:p>
            <a:pPr lvl="0" algn="ctr"/>
            <a:r>
              <a:rPr lang="fr-FR" dirty="0">
                <a:solidFill>
                  <a:schemeClr val="dk1"/>
                </a:solidFill>
                <a:latin typeface="PT Serif"/>
                <a:ea typeface="PT Serif"/>
                <a:cs typeface="PT Serif"/>
                <a:sym typeface="PT Serif"/>
              </a:rPr>
              <a:t>Pour chaque pixel de l'image d'origine, remplacez sa valeur de luminosité par la valeur </a:t>
            </a:r>
          </a:p>
          <a:p>
            <a:pPr lvl="0" algn="ctr"/>
            <a:r>
              <a:rPr lang="fr-FR" dirty="0">
                <a:solidFill>
                  <a:schemeClr val="dk1"/>
                </a:solidFill>
                <a:latin typeface="PT Serif"/>
                <a:ea typeface="PT Serif"/>
                <a:cs typeface="PT Serif"/>
                <a:sym typeface="PT Serif"/>
              </a:rPr>
              <a:t>correspondante dans la CDF normalisée.</a:t>
            </a:r>
            <a:endParaRPr dirty="0">
              <a:solidFill>
                <a:schemeClr val="dk1"/>
              </a:solidFill>
              <a:latin typeface="PT Serif"/>
              <a:ea typeface="PT Serif"/>
              <a:cs typeface="PT Serif"/>
              <a:sym typeface="PT Serif"/>
            </a:endParaRPr>
          </a:p>
        </p:txBody>
      </p:sp>
      <p:grpSp>
        <p:nvGrpSpPr>
          <p:cNvPr id="359" name="Google Shape;359;p49"/>
          <p:cNvGrpSpPr/>
          <p:nvPr/>
        </p:nvGrpSpPr>
        <p:grpSpPr>
          <a:xfrm>
            <a:off x="582950" y="1252098"/>
            <a:ext cx="1722900" cy="1637700"/>
            <a:chOff x="582950" y="1252098"/>
            <a:chExt cx="1722900" cy="1637700"/>
          </a:xfrm>
        </p:grpSpPr>
        <p:sp>
          <p:nvSpPr>
            <p:cNvPr id="360" name="Google Shape;360;p49"/>
            <p:cNvSpPr/>
            <p:nvPr/>
          </p:nvSpPr>
          <p:spPr>
            <a:xfrm>
              <a:off x="1444400" y="1920198"/>
              <a:ext cx="301500" cy="3015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2"/>
                </a:solidFill>
                <a:latin typeface="DM Sans Medium"/>
                <a:ea typeface="DM Sans Medium"/>
                <a:cs typeface="DM Sans Medium"/>
                <a:sym typeface="DM Sans Medium"/>
              </a:endParaRPr>
            </a:p>
          </p:txBody>
        </p:sp>
        <p:sp>
          <p:nvSpPr>
            <p:cNvPr id="361" name="Google Shape;361;p49"/>
            <p:cNvSpPr/>
            <p:nvPr/>
          </p:nvSpPr>
          <p:spPr>
            <a:xfrm>
              <a:off x="582950" y="1252098"/>
              <a:ext cx="1722900" cy="1637700"/>
            </a:xfrm>
            <a:prstGeom prst="star5">
              <a:avLst>
                <a:gd name="adj" fmla="val 20855"/>
                <a:gd name="hf" fmla="val 105146"/>
                <a:gd name="vf" fmla="val 110557"/>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lt2"/>
                  </a:solidFill>
                  <a:latin typeface="DM Sans Medium"/>
                  <a:ea typeface="DM Sans Medium"/>
                  <a:cs typeface="DM Sans Medium"/>
                  <a:sym typeface="DM Sans Medium"/>
                </a:rPr>
                <a:t>1</a:t>
              </a:r>
              <a:endParaRPr sz="1600" dirty="0">
                <a:solidFill>
                  <a:schemeClr val="lt2"/>
                </a:solidFill>
                <a:latin typeface="DM Sans Medium"/>
                <a:ea typeface="DM Sans Medium"/>
                <a:cs typeface="DM Sans Medium"/>
                <a:sym typeface="DM Sans Medium"/>
              </a:endParaRPr>
            </a:p>
          </p:txBody>
        </p:sp>
      </p:grpSp>
      <p:sp>
        <p:nvSpPr>
          <p:cNvPr id="26" name="Google Shape;351;p49"/>
          <p:cNvSpPr txBox="1"/>
          <p:nvPr/>
        </p:nvSpPr>
        <p:spPr>
          <a:xfrm>
            <a:off x="257426" y="2872330"/>
            <a:ext cx="2326911" cy="800189"/>
          </a:xfrm>
          <a:prstGeom prst="rect">
            <a:avLst/>
          </a:prstGeom>
          <a:noFill/>
          <a:ln>
            <a:noFill/>
          </a:ln>
        </p:spPr>
        <p:txBody>
          <a:bodyPr spcFirstLastPara="1" wrap="square" lIns="91425" tIns="91425" rIns="91425" bIns="91425" anchor="t" anchorCtr="0">
            <a:spAutoFit/>
          </a:bodyPr>
          <a:lstStyle/>
          <a:p>
            <a:pPr lvl="0" algn="ctr"/>
            <a:r>
              <a:rPr lang="fr-FR" sz="2000" dirty="0" smtClean="0">
                <a:solidFill>
                  <a:schemeClr val="lt2"/>
                </a:solidFill>
                <a:latin typeface="DM Sans"/>
                <a:ea typeface="DM Sans"/>
                <a:cs typeface="DM Sans"/>
                <a:sym typeface="DM Sans"/>
              </a:rPr>
              <a:t>Calcul de</a:t>
            </a:r>
          </a:p>
          <a:p>
            <a:pPr lvl="0" algn="ctr"/>
            <a:r>
              <a:rPr lang="fr-FR" sz="2000" dirty="0" smtClean="0">
                <a:solidFill>
                  <a:schemeClr val="lt2"/>
                </a:solidFill>
                <a:latin typeface="DM Sans"/>
                <a:ea typeface="DM Sans"/>
                <a:cs typeface="DM Sans"/>
                <a:sym typeface="DM Sans"/>
              </a:rPr>
              <a:t> l'histogramme</a:t>
            </a:r>
            <a:endParaRPr sz="2000" dirty="0">
              <a:solidFill>
                <a:schemeClr val="lt2"/>
              </a:solidFill>
              <a:latin typeface="DM Sans"/>
              <a:ea typeface="DM Sans"/>
              <a:cs typeface="DM Sans"/>
              <a:sym typeface="DM Sans"/>
            </a:endParaRPr>
          </a:p>
        </p:txBody>
      </p:sp>
      <p:grpSp>
        <p:nvGrpSpPr>
          <p:cNvPr id="27" name="Google Shape;359;p49"/>
          <p:cNvGrpSpPr/>
          <p:nvPr/>
        </p:nvGrpSpPr>
        <p:grpSpPr>
          <a:xfrm>
            <a:off x="582950" y="1252097"/>
            <a:ext cx="1722900" cy="1637700"/>
            <a:chOff x="582950" y="1252098"/>
            <a:chExt cx="1722900" cy="1637700"/>
          </a:xfrm>
        </p:grpSpPr>
        <p:sp>
          <p:nvSpPr>
            <p:cNvPr id="28" name="Google Shape;360;p49"/>
            <p:cNvSpPr/>
            <p:nvPr/>
          </p:nvSpPr>
          <p:spPr>
            <a:xfrm>
              <a:off x="1444400" y="1920198"/>
              <a:ext cx="301500" cy="3015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2"/>
                </a:solidFill>
                <a:latin typeface="DM Sans Medium"/>
                <a:ea typeface="DM Sans Medium"/>
                <a:cs typeface="DM Sans Medium"/>
                <a:sym typeface="DM Sans Medium"/>
              </a:endParaRPr>
            </a:p>
          </p:txBody>
        </p:sp>
        <p:sp>
          <p:nvSpPr>
            <p:cNvPr id="29" name="Google Shape;361;p49"/>
            <p:cNvSpPr/>
            <p:nvPr/>
          </p:nvSpPr>
          <p:spPr>
            <a:xfrm>
              <a:off x="582950" y="1252098"/>
              <a:ext cx="1722900" cy="1637700"/>
            </a:xfrm>
            <a:prstGeom prst="star5">
              <a:avLst>
                <a:gd name="adj" fmla="val 20855"/>
                <a:gd name="hf" fmla="val 105146"/>
                <a:gd name="vf" fmla="val 110557"/>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lt2"/>
                  </a:solidFill>
                  <a:latin typeface="DM Sans Medium"/>
                  <a:ea typeface="DM Sans Medium"/>
                  <a:cs typeface="DM Sans Medium"/>
                  <a:sym typeface="DM Sans Medium"/>
                </a:rPr>
                <a:t>1</a:t>
              </a:r>
              <a:endParaRPr sz="1600" dirty="0">
                <a:solidFill>
                  <a:schemeClr val="lt2"/>
                </a:solidFill>
                <a:latin typeface="DM Sans Medium"/>
                <a:ea typeface="DM Sans Medium"/>
                <a:cs typeface="DM Sans Medium"/>
                <a:sym typeface="DM Sans Medium"/>
              </a:endParaRPr>
            </a:p>
          </p:txBody>
        </p:sp>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2000"/>
                                        <p:tgtEl>
                                          <p:spTgt spid="26"/>
                                        </p:tgtEl>
                                      </p:cBhvr>
                                    </p:animEffect>
                                  </p:childTnLst>
                                </p:cTn>
                              </p:par>
                              <p:par>
                                <p:cTn id="8" presetID="6" presetClass="entr" presetSubtype="16"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circle(in)">
                                      <p:cBhvr>
                                        <p:cTn id="10" dur="2000"/>
                                        <p:tgtEl>
                                          <p:spTgt spid="27"/>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55"/>
                                        </p:tgtEl>
                                        <p:attrNameLst>
                                          <p:attrName>style.visibility</p:attrName>
                                        </p:attrNameLst>
                                      </p:cBhvr>
                                      <p:to>
                                        <p:strVal val="visible"/>
                                      </p:to>
                                    </p:set>
                                    <p:animEffect transition="in" filter="circle(in)">
                                      <p:cBhvr>
                                        <p:cTn id="13" dur="2000"/>
                                        <p:tgtEl>
                                          <p:spTgt spid="355"/>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340"/>
                                        </p:tgtEl>
                                        <p:attrNameLst>
                                          <p:attrName>style.visibility</p:attrName>
                                        </p:attrNameLst>
                                      </p:cBhvr>
                                      <p:to>
                                        <p:strVal val="visible"/>
                                      </p:to>
                                    </p:set>
                                    <p:animEffect transition="in" filter="circle(in)">
                                      <p:cBhvr>
                                        <p:cTn id="18" dur="2000"/>
                                        <p:tgtEl>
                                          <p:spTgt spid="340"/>
                                        </p:tgtEl>
                                      </p:cBhvr>
                                    </p:animEffect>
                                  </p:childTnLst>
                                </p:cTn>
                              </p:par>
                              <p:par>
                                <p:cTn id="19" presetID="6" presetClass="entr" presetSubtype="16" fill="hold" nodeType="withEffect">
                                  <p:stCondLst>
                                    <p:cond delay="0"/>
                                  </p:stCondLst>
                                  <p:childTnLst>
                                    <p:set>
                                      <p:cBhvr>
                                        <p:cTn id="20" dur="1" fill="hold">
                                          <p:stCondLst>
                                            <p:cond delay="0"/>
                                          </p:stCondLst>
                                        </p:cTn>
                                        <p:tgtEl>
                                          <p:spTgt spid="342"/>
                                        </p:tgtEl>
                                        <p:attrNameLst>
                                          <p:attrName>style.visibility</p:attrName>
                                        </p:attrNameLst>
                                      </p:cBhvr>
                                      <p:to>
                                        <p:strVal val="visible"/>
                                      </p:to>
                                    </p:set>
                                    <p:animEffect transition="in" filter="circle(in)">
                                      <p:cBhvr>
                                        <p:cTn id="21" dur="2000"/>
                                        <p:tgtEl>
                                          <p:spTgt spid="342"/>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352"/>
                                        </p:tgtEl>
                                        <p:attrNameLst>
                                          <p:attrName>style.visibility</p:attrName>
                                        </p:attrNameLst>
                                      </p:cBhvr>
                                      <p:to>
                                        <p:strVal val="visible"/>
                                      </p:to>
                                    </p:set>
                                    <p:animEffect transition="in" filter="circle(in)">
                                      <p:cBhvr>
                                        <p:cTn id="24" dur="2000"/>
                                        <p:tgtEl>
                                          <p:spTgt spid="352"/>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356"/>
                                        </p:tgtEl>
                                        <p:attrNameLst>
                                          <p:attrName>style.visibility</p:attrName>
                                        </p:attrNameLst>
                                      </p:cBhvr>
                                      <p:to>
                                        <p:strVal val="visible"/>
                                      </p:to>
                                    </p:set>
                                    <p:animEffect transition="in" filter="circle(in)">
                                      <p:cBhvr>
                                        <p:cTn id="27" dur="2000"/>
                                        <p:tgtEl>
                                          <p:spTgt spid="356"/>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45"/>
                                        </p:tgtEl>
                                        <p:attrNameLst>
                                          <p:attrName>style.visibility</p:attrName>
                                        </p:attrNameLst>
                                      </p:cBhvr>
                                      <p:to>
                                        <p:strVal val="visible"/>
                                      </p:to>
                                    </p:set>
                                    <p:animEffect transition="in" filter="circle(in)">
                                      <p:cBhvr>
                                        <p:cTn id="32" dur="2000"/>
                                        <p:tgtEl>
                                          <p:spTgt spid="345"/>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353"/>
                                        </p:tgtEl>
                                        <p:attrNameLst>
                                          <p:attrName>style.visibility</p:attrName>
                                        </p:attrNameLst>
                                      </p:cBhvr>
                                      <p:to>
                                        <p:strVal val="visible"/>
                                      </p:to>
                                    </p:set>
                                    <p:animEffect transition="in" filter="circle(in)">
                                      <p:cBhvr>
                                        <p:cTn id="35" dur="2000"/>
                                        <p:tgtEl>
                                          <p:spTgt spid="353"/>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357"/>
                                        </p:tgtEl>
                                        <p:attrNameLst>
                                          <p:attrName>style.visibility</p:attrName>
                                        </p:attrNameLst>
                                      </p:cBhvr>
                                      <p:to>
                                        <p:strVal val="visible"/>
                                      </p:to>
                                    </p:set>
                                    <p:animEffect transition="in" filter="circle(in)">
                                      <p:cBhvr>
                                        <p:cTn id="38" dur="2000"/>
                                        <p:tgtEl>
                                          <p:spTgt spid="357"/>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348"/>
                                        </p:tgtEl>
                                        <p:attrNameLst>
                                          <p:attrName>style.visibility</p:attrName>
                                        </p:attrNameLst>
                                      </p:cBhvr>
                                      <p:to>
                                        <p:strVal val="visible"/>
                                      </p:to>
                                    </p:set>
                                    <p:animEffect transition="in" filter="circle(in)">
                                      <p:cBhvr>
                                        <p:cTn id="43" dur="2000"/>
                                        <p:tgtEl>
                                          <p:spTgt spid="348"/>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354"/>
                                        </p:tgtEl>
                                        <p:attrNameLst>
                                          <p:attrName>style.visibility</p:attrName>
                                        </p:attrNameLst>
                                      </p:cBhvr>
                                      <p:to>
                                        <p:strVal val="visible"/>
                                      </p:to>
                                    </p:set>
                                    <p:animEffect transition="in" filter="circle(in)">
                                      <p:cBhvr>
                                        <p:cTn id="46" dur="2000"/>
                                        <p:tgtEl>
                                          <p:spTgt spid="354"/>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358"/>
                                        </p:tgtEl>
                                        <p:attrNameLst>
                                          <p:attrName>style.visibility</p:attrName>
                                        </p:attrNameLst>
                                      </p:cBhvr>
                                      <p:to>
                                        <p:strVal val="visible"/>
                                      </p:to>
                                    </p:set>
                                    <p:animEffect transition="in" filter="circle(in)">
                                      <p:cBhvr>
                                        <p:cTn id="49" dur="20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p:bldP spid="352" grpId="0"/>
      <p:bldP spid="353" grpId="0"/>
      <p:bldP spid="354" grpId="0"/>
      <p:bldP spid="355" grpId="0"/>
      <p:bldP spid="356" grpId="0"/>
      <p:bldP spid="357" grpId="0"/>
      <p:bldP spid="358"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4" name="Google Shape;270;p44"/>
          <p:cNvSpPr/>
          <p:nvPr/>
        </p:nvSpPr>
        <p:spPr>
          <a:xfrm>
            <a:off x="6543808" y="3618062"/>
            <a:ext cx="1148700" cy="604200"/>
          </a:xfrm>
          <a:prstGeom prst="roundRect">
            <a:avLst>
              <a:gd name="adj" fmla="val 50000"/>
            </a:avLst>
          </a:prstGeom>
          <a:ln>
            <a:solidFill>
              <a:schemeClr val="bg2">
                <a:lumMod val="7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75000"/>
                </a:schemeClr>
              </a:solidFill>
            </a:endParaRPr>
          </a:p>
        </p:txBody>
      </p:sp>
      <p:sp>
        <p:nvSpPr>
          <p:cNvPr id="267" name="Google Shape;267;p44"/>
          <p:cNvSpPr/>
          <p:nvPr/>
        </p:nvSpPr>
        <p:spPr>
          <a:xfrm>
            <a:off x="3624500" y="1202975"/>
            <a:ext cx="1148700" cy="6042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4"/>
          <p:cNvSpPr/>
          <p:nvPr/>
        </p:nvSpPr>
        <p:spPr>
          <a:xfrm>
            <a:off x="6543808" y="201425"/>
            <a:ext cx="1148700" cy="604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4"/>
          <p:cNvSpPr/>
          <p:nvPr/>
        </p:nvSpPr>
        <p:spPr>
          <a:xfrm>
            <a:off x="3624500" y="2763794"/>
            <a:ext cx="1148700" cy="604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4"/>
          <p:cNvSpPr/>
          <p:nvPr/>
        </p:nvSpPr>
        <p:spPr>
          <a:xfrm>
            <a:off x="6543808" y="2388376"/>
            <a:ext cx="1148700" cy="604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4"/>
          <p:cNvSpPr txBox="1">
            <a:spLocks noGrp="1"/>
          </p:cNvSpPr>
          <p:nvPr>
            <p:ph type="title"/>
          </p:nvPr>
        </p:nvSpPr>
        <p:spPr>
          <a:xfrm>
            <a:off x="2875825" y="1878237"/>
            <a:ext cx="2646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Introduction</a:t>
            </a:r>
            <a:endParaRPr sz="3000" dirty="0"/>
          </a:p>
        </p:txBody>
      </p:sp>
      <p:sp>
        <p:nvSpPr>
          <p:cNvPr id="272" name="Google Shape;272;p44"/>
          <p:cNvSpPr txBox="1">
            <a:spLocks noGrp="1"/>
          </p:cNvSpPr>
          <p:nvPr>
            <p:ph type="title" idx="2"/>
          </p:nvPr>
        </p:nvSpPr>
        <p:spPr>
          <a:xfrm>
            <a:off x="3232550" y="1241225"/>
            <a:ext cx="1932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74" name="Google Shape;274;p44"/>
          <p:cNvSpPr txBox="1">
            <a:spLocks noGrp="1"/>
          </p:cNvSpPr>
          <p:nvPr>
            <p:ph type="title" idx="3"/>
          </p:nvPr>
        </p:nvSpPr>
        <p:spPr>
          <a:xfrm>
            <a:off x="5721653" y="882125"/>
            <a:ext cx="2646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solidFill>
                  <a:schemeClr val="bg2">
                    <a:lumMod val="60000"/>
                    <a:lumOff val="40000"/>
                  </a:schemeClr>
                </a:solidFill>
              </a:rPr>
              <a:t>Transformation</a:t>
            </a:r>
            <a:endParaRPr dirty="0">
              <a:solidFill>
                <a:schemeClr val="bg2">
                  <a:lumMod val="60000"/>
                  <a:lumOff val="40000"/>
                </a:schemeClr>
              </a:solidFill>
            </a:endParaRPr>
          </a:p>
        </p:txBody>
      </p:sp>
      <p:sp>
        <p:nvSpPr>
          <p:cNvPr id="275" name="Google Shape;275;p44"/>
          <p:cNvSpPr txBox="1">
            <a:spLocks noGrp="1"/>
          </p:cNvSpPr>
          <p:nvPr>
            <p:ph type="title" idx="4"/>
          </p:nvPr>
        </p:nvSpPr>
        <p:spPr>
          <a:xfrm>
            <a:off x="6151708" y="224075"/>
            <a:ext cx="1932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2">
                    <a:lumMod val="60000"/>
                    <a:lumOff val="40000"/>
                  </a:schemeClr>
                </a:solidFill>
              </a:rPr>
              <a:t>02</a:t>
            </a:r>
            <a:endParaRPr dirty="0">
              <a:solidFill>
                <a:schemeClr val="bg2">
                  <a:lumMod val="60000"/>
                  <a:lumOff val="40000"/>
                </a:schemeClr>
              </a:solidFill>
            </a:endParaRPr>
          </a:p>
        </p:txBody>
      </p:sp>
      <p:sp>
        <p:nvSpPr>
          <p:cNvPr id="276" name="Google Shape;276;p44"/>
          <p:cNvSpPr txBox="1">
            <a:spLocks noGrp="1"/>
          </p:cNvSpPr>
          <p:nvPr>
            <p:ph type="subTitle" idx="5"/>
          </p:nvPr>
        </p:nvSpPr>
        <p:spPr>
          <a:xfrm>
            <a:off x="5969608" y="1328828"/>
            <a:ext cx="2297100" cy="746250"/>
          </a:xfrm>
          <a:prstGeom prst="rect">
            <a:avLst/>
          </a:prstGeom>
        </p:spPr>
        <p:txBody>
          <a:bodyPr spcFirstLastPara="1" wrap="square" lIns="91425" tIns="91425" rIns="91425" bIns="91425" anchor="ctr" anchorCtr="0">
            <a:noAutofit/>
          </a:bodyPr>
          <a:lstStyle/>
          <a:p>
            <a:pPr marL="285750" lvl="0" indent="-285750" algn="just" rtl="0">
              <a:spcBef>
                <a:spcPts val="0"/>
              </a:spcBef>
              <a:spcAft>
                <a:spcPts val="0"/>
              </a:spcAft>
              <a:buFont typeface="Wingdings" panose="05000000000000000000" pitchFamily="2" charset="2"/>
              <a:buChar char="§"/>
            </a:pPr>
            <a:r>
              <a:rPr lang="en" sz="1600" dirty="0" smtClean="0">
                <a:latin typeface="+mn-lt"/>
                <a:ea typeface="Nirmala UI" panose="020B0502040204020203" pitchFamily="34" charset="0"/>
                <a:cs typeface="Nirmala UI" panose="020B0502040204020203" pitchFamily="34" charset="0"/>
              </a:rPr>
              <a:t>Définition</a:t>
            </a:r>
          </a:p>
          <a:p>
            <a:pPr marL="285750" lvl="0" indent="-285750" algn="just">
              <a:buFont typeface="Wingdings" panose="05000000000000000000" pitchFamily="2" charset="2"/>
              <a:buChar char="§"/>
            </a:pPr>
            <a:r>
              <a:rPr lang="en" sz="1600" dirty="0">
                <a:latin typeface="+mn-lt"/>
                <a:ea typeface="Nirmala UI" panose="020B0502040204020203" pitchFamily="34" charset="0"/>
                <a:cs typeface="Nirmala UI" panose="020B0502040204020203" pitchFamily="34" charset="0"/>
              </a:rPr>
              <a:t>L’utilité  </a:t>
            </a:r>
          </a:p>
          <a:p>
            <a:pPr marL="285750" lvl="0" indent="-285750" algn="just" rtl="0">
              <a:spcBef>
                <a:spcPts val="0"/>
              </a:spcBef>
              <a:spcAft>
                <a:spcPts val="0"/>
              </a:spcAft>
              <a:buFont typeface="Wingdings" panose="05000000000000000000" pitchFamily="2" charset="2"/>
              <a:buChar char="§"/>
            </a:pPr>
            <a:r>
              <a:rPr lang="en" sz="1600" dirty="0" smtClean="0">
                <a:latin typeface="+mn-lt"/>
                <a:ea typeface="Nirmala UI" panose="020B0502040204020203" pitchFamily="34" charset="0"/>
                <a:cs typeface="Nirmala UI" panose="020B0502040204020203" pitchFamily="34" charset="0"/>
              </a:rPr>
              <a:t>Les types </a:t>
            </a:r>
            <a:endParaRPr sz="1600" dirty="0">
              <a:latin typeface="+mn-lt"/>
              <a:ea typeface="Nirmala UI" panose="020B0502040204020203" pitchFamily="34" charset="0"/>
              <a:cs typeface="Nirmala UI" panose="020B0502040204020203" pitchFamily="34" charset="0"/>
            </a:endParaRPr>
          </a:p>
        </p:txBody>
      </p:sp>
      <p:sp>
        <p:nvSpPr>
          <p:cNvPr id="277" name="Google Shape;277;p44"/>
          <p:cNvSpPr txBox="1">
            <a:spLocks noGrp="1"/>
          </p:cNvSpPr>
          <p:nvPr>
            <p:ph type="title" idx="6"/>
          </p:nvPr>
        </p:nvSpPr>
        <p:spPr>
          <a:xfrm>
            <a:off x="2875700" y="3307944"/>
            <a:ext cx="2646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3000" dirty="0"/>
              <a:t>L’égalisation</a:t>
            </a:r>
            <a:r>
              <a:rPr lang="fr-FR" dirty="0" smtClean="0"/>
              <a:t> </a:t>
            </a:r>
            <a:endParaRPr dirty="0"/>
          </a:p>
        </p:txBody>
      </p:sp>
      <p:sp>
        <p:nvSpPr>
          <p:cNvPr id="278" name="Google Shape;278;p44"/>
          <p:cNvSpPr txBox="1">
            <a:spLocks noGrp="1"/>
          </p:cNvSpPr>
          <p:nvPr>
            <p:ph type="title" idx="7"/>
          </p:nvPr>
        </p:nvSpPr>
        <p:spPr>
          <a:xfrm>
            <a:off x="3232550" y="2780244"/>
            <a:ext cx="1932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79" name="Google Shape;279;p44"/>
          <p:cNvSpPr txBox="1">
            <a:spLocks noGrp="1"/>
          </p:cNvSpPr>
          <p:nvPr>
            <p:ph type="subTitle" idx="8"/>
          </p:nvPr>
        </p:nvSpPr>
        <p:spPr>
          <a:xfrm>
            <a:off x="3224900" y="3856022"/>
            <a:ext cx="2297100" cy="674963"/>
          </a:xfrm>
          <a:prstGeom prst="rect">
            <a:avLst/>
          </a:prstGeom>
        </p:spPr>
        <p:txBody>
          <a:bodyPr spcFirstLastPara="1" wrap="square" lIns="91425" tIns="91425" rIns="91425" bIns="91425" anchor="ctr" anchorCtr="0">
            <a:noAutofit/>
          </a:bodyPr>
          <a:lstStyle/>
          <a:p>
            <a:pPr marL="285750" indent="-285750" algn="just">
              <a:buFont typeface="Wingdings" panose="05000000000000000000" pitchFamily="2" charset="2"/>
              <a:buChar char="§"/>
            </a:pPr>
            <a:r>
              <a:rPr lang="fr-FR" sz="1600" dirty="0">
                <a:latin typeface="+mn-lt"/>
                <a:ea typeface="Nirmala UI" panose="020B0502040204020203" pitchFamily="34" charset="0"/>
                <a:cs typeface="Nirmala UI" panose="020B0502040204020203" pitchFamily="34" charset="0"/>
              </a:rPr>
              <a:t>Définition </a:t>
            </a:r>
            <a:endParaRPr lang="fr-FR" sz="1600" dirty="0" smtClean="0">
              <a:latin typeface="+mn-lt"/>
              <a:ea typeface="Nirmala UI" panose="020B0502040204020203" pitchFamily="34" charset="0"/>
              <a:cs typeface="Nirmala UI" panose="020B0502040204020203" pitchFamily="34" charset="0"/>
            </a:endParaRPr>
          </a:p>
          <a:p>
            <a:pPr marL="285750" indent="-285750" algn="just">
              <a:buFont typeface="Wingdings" panose="05000000000000000000" pitchFamily="2" charset="2"/>
              <a:buChar char="§"/>
            </a:pPr>
            <a:r>
              <a:rPr lang="en" sz="1600" dirty="0">
                <a:latin typeface="+mn-lt"/>
                <a:ea typeface="Nirmala UI" panose="020B0502040204020203" pitchFamily="34" charset="0"/>
                <a:cs typeface="Nirmala UI" panose="020B0502040204020203" pitchFamily="34" charset="0"/>
              </a:rPr>
              <a:t>L’utilité </a:t>
            </a:r>
            <a:endParaRPr lang="fr-FR" sz="1600" dirty="0">
              <a:latin typeface="+mn-lt"/>
              <a:ea typeface="Nirmala UI" panose="020B0502040204020203" pitchFamily="34" charset="0"/>
              <a:cs typeface="Nirmala UI" panose="020B0502040204020203" pitchFamily="34" charset="0"/>
            </a:endParaRPr>
          </a:p>
          <a:p>
            <a:pPr marL="285750" indent="-285750" algn="just">
              <a:buFont typeface="Wingdings" panose="05000000000000000000" pitchFamily="2" charset="2"/>
              <a:buChar char="§"/>
            </a:pPr>
            <a:r>
              <a:rPr lang="fr-FR" sz="1600" dirty="0" smtClean="0">
                <a:latin typeface="+mn-lt"/>
                <a:ea typeface="Nirmala UI" panose="020B0502040204020203" pitchFamily="34" charset="0"/>
                <a:cs typeface="Nirmala UI" panose="020B0502040204020203" pitchFamily="34" charset="0"/>
              </a:rPr>
              <a:t>Les </a:t>
            </a:r>
            <a:r>
              <a:rPr lang="fr-FR" sz="1600" dirty="0">
                <a:latin typeface="+mn-lt"/>
                <a:ea typeface="Nirmala UI" panose="020B0502040204020203" pitchFamily="34" charset="0"/>
                <a:cs typeface="Nirmala UI" panose="020B0502040204020203" pitchFamily="34" charset="0"/>
              </a:rPr>
              <a:t>étapes</a:t>
            </a:r>
          </a:p>
        </p:txBody>
      </p:sp>
      <p:sp>
        <p:nvSpPr>
          <p:cNvPr id="280" name="Google Shape;280;p44"/>
          <p:cNvSpPr txBox="1">
            <a:spLocks noGrp="1"/>
          </p:cNvSpPr>
          <p:nvPr>
            <p:ph type="title" idx="9"/>
          </p:nvPr>
        </p:nvSpPr>
        <p:spPr>
          <a:xfrm>
            <a:off x="5795008" y="2954326"/>
            <a:ext cx="2932026" cy="527700"/>
          </a:xfrm>
          <a:prstGeom prst="rect">
            <a:avLst/>
          </a:prstGeom>
        </p:spPr>
        <p:txBody>
          <a:bodyPr spcFirstLastPara="1" wrap="square" lIns="91425" tIns="91425" rIns="91425" bIns="91425" anchor="ctr" anchorCtr="0">
            <a:noAutofit/>
          </a:bodyPr>
          <a:lstStyle/>
          <a:p>
            <a:pPr lvl="0"/>
            <a:r>
              <a:rPr lang="en" sz="3000" dirty="0">
                <a:solidFill>
                  <a:schemeClr val="bg1">
                    <a:lumMod val="75000"/>
                  </a:schemeClr>
                </a:solidFill>
              </a:rPr>
              <a:t>Mise en </a:t>
            </a:r>
            <a:r>
              <a:rPr lang="fr-FR" sz="3000" dirty="0">
                <a:solidFill>
                  <a:schemeClr val="bg1">
                    <a:lumMod val="75000"/>
                  </a:schemeClr>
                </a:solidFill>
              </a:rPr>
              <a:t>œuvre</a:t>
            </a:r>
            <a:endParaRPr sz="3000" dirty="0">
              <a:solidFill>
                <a:schemeClr val="bg1">
                  <a:lumMod val="75000"/>
                </a:schemeClr>
              </a:solidFill>
            </a:endParaRPr>
          </a:p>
        </p:txBody>
      </p:sp>
      <p:sp>
        <p:nvSpPr>
          <p:cNvPr id="281" name="Google Shape;281;p44"/>
          <p:cNvSpPr txBox="1">
            <a:spLocks noGrp="1"/>
          </p:cNvSpPr>
          <p:nvPr>
            <p:ph type="title" idx="13"/>
          </p:nvPr>
        </p:nvSpPr>
        <p:spPr>
          <a:xfrm>
            <a:off x="6151708" y="2474203"/>
            <a:ext cx="1932900" cy="43254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75000"/>
                  </a:schemeClr>
                </a:solidFill>
              </a:rPr>
              <a:t>04</a:t>
            </a:r>
            <a:endParaRPr dirty="0">
              <a:solidFill>
                <a:schemeClr val="bg1">
                  <a:lumMod val="75000"/>
                </a:schemeClr>
              </a:solidFill>
            </a:endParaRPr>
          </a:p>
        </p:txBody>
      </p:sp>
      <p:sp>
        <p:nvSpPr>
          <p:cNvPr id="283" name="Google Shape;283;p44"/>
          <p:cNvSpPr txBox="1">
            <a:spLocks noGrp="1"/>
          </p:cNvSpPr>
          <p:nvPr>
            <p:ph type="title" idx="15"/>
          </p:nvPr>
        </p:nvSpPr>
        <p:spPr>
          <a:xfrm>
            <a:off x="2610292" y="156425"/>
            <a:ext cx="275175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dirty="0">
                <a:solidFill>
                  <a:schemeClr val="accent1">
                    <a:lumMod val="75000"/>
                  </a:schemeClr>
                </a:solidFill>
              </a:rPr>
              <a:t>Plan</a:t>
            </a:r>
            <a:endParaRPr sz="3600" b="1" dirty="0">
              <a:solidFill>
                <a:schemeClr val="accent1">
                  <a:lumMod val="75000"/>
                </a:schemeClr>
              </a:solidFill>
            </a:endParaRPr>
          </a:p>
        </p:txBody>
      </p:sp>
      <p:sp>
        <p:nvSpPr>
          <p:cNvPr id="23" name="Google Shape;281;p44"/>
          <p:cNvSpPr txBox="1">
            <a:spLocks/>
          </p:cNvSpPr>
          <p:nvPr/>
        </p:nvSpPr>
        <p:spPr>
          <a:xfrm>
            <a:off x="6151708" y="3665804"/>
            <a:ext cx="19329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M Sans"/>
              <a:buNone/>
              <a:defRPr sz="3000" b="0" i="0" u="none" strike="noStrike" cap="none">
                <a:solidFill>
                  <a:schemeClr val="accent3"/>
                </a:solidFill>
                <a:latin typeface="DM Sans"/>
                <a:ea typeface="DM Sans"/>
                <a:cs typeface="DM Sans"/>
                <a:sym typeface="DM Sans"/>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r>
              <a:rPr lang="en" dirty="0" smtClean="0">
                <a:solidFill>
                  <a:schemeClr val="bg2">
                    <a:lumMod val="50000"/>
                  </a:schemeClr>
                </a:solidFill>
              </a:rPr>
              <a:t>05</a:t>
            </a:r>
            <a:endParaRPr lang="en" dirty="0">
              <a:solidFill>
                <a:schemeClr val="bg2">
                  <a:lumMod val="50000"/>
                </a:schemeClr>
              </a:solidFill>
            </a:endParaRPr>
          </a:p>
        </p:txBody>
      </p:sp>
      <p:sp>
        <p:nvSpPr>
          <p:cNvPr id="26" name="Google Shape;280;p44"/>
          <p:cNvSpPr txBox="1">
            <a:spLocks/>
          </p:cNvSpPr>
          <p:nvPr/>
        </p:nvSpPr>
        <p:spPr>
          <a:xfrm>
            <a:off x="5795008" y="4317416"/>
            <a:ext cx="26463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DM Sans"/>
              <a:buNone/>
              <a:defRPr sz="2400" b="0" i="0" u="none" strike="noStrike" cap="none">
                <a:solidFill>
                  <a:schemeClr val="accent3"/>
                </a:solidFill>
                <a:latin typeface="DM Sans"/>
                <a:ea typeface="DM Sans"/>
                <a:cs typeface="DM Sans"/>
                <a:sym typeface="DM Sans"/>
              </a:defRPr>
            </a:lvl1pPr>
            <a:lvl2pPr marR="0" lvl="1"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r>
              <a:rPr lang="fr-FR" dirty="0" smtClean="0">
                <a:solidFill>
                  <a:schemeClr val="bg2">
                    <a:lumMod val="50000"/>
                  </a:schemeClr>
                </a:solidFill>
              </a:rPr>
              <a:t>Conclusion</a:t>
            </a:r>
            <a:endParaRPr lang="fr-FR" dirty="0">
              <a:solidFill>
                <a:schemeClr val="bg2">
                  <a:lumMod val="50000"/>
                </a:schemeClr>
              </a:solidFill>
            </a:endParaRPr>
          </a:p>
        </p:txBody>
      </p:sp>
      <p:sp>
        <p:nvSpPr>
          <p:cNvPr id="28" name="Google Shape;268;p44"/>
          <p:cNvSpPr/>
          <p:nvPr/>
        </p:nvSpPr>
        <p:spPr>
          <a:xfrm>
            <a:off x="6543808" y="179479"/>
            <a:ext cx="1148700" cy="604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8;p44"/>
          <p:cNvSpPr/>
          <p:nvPr/>
        </p:nvSpPr>
        <p:spPr>
          <a:xfrm>
            <a:off x="6543808" y="157533"/>
            <a:ext cx="1148700" cy="604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6">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9">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9">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animBg="1"/>
      <p:bldP spid="271" grpId="0"/>
      <p:bldP spid="272" grpId="0"/>
      <p:bldP spid="274" grpId="0"/>
      <p:bldP spid="275" grpId="0"/>
      <p:bldP spid="276" grpId="0" build="p"/>
      <p:bldP spid="277" grpId="0"/>
      <p:bldP spid="278" grpId="0"/>
      <p:bldP spid="279" grpId="0" build="p"/>
      <p:bldP spid="280" grpId="0"/>
      <p:bldP spid="281" grpId="0"/>
      <p:bldP spid="23" grpId="0"/>
      <p:bldP spid="26" grpId="0"/>
      <p:bldP spid="2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grpSp>
        <p:nvGrpSpPr>
          <p:cNvPr id="290" name="Google Shape;290;p45"/>
          <p:cNvGrpSpPr/>
          <p:nvPr/>
        </p:nvGrpSpPr>
        <p:grpSpPr>
          <a:xfrm>
            <a:off x="2532600" y="2781185"/>
            <a:ext cx="4090200" cy="1288887"/>
            <a:chOff x="2526900" y="3851099"/>
            <a:chExt cx="4090200" cy="586500"/>
          </a:xfrm>
        </p:grpSpPr>
        <p:sp>
          <p:nvSpPr>
            <p:cNvPr id="291" name="Google Shape;291;p45"/>
            <p:cNvSpPr/>
            <p:nvPr/>
          </p:nvSpPr>
          <p:spPr>
            <a:xfrm>
              <a:off x="2526900" y="3851099"/>
              <a:ext cx="4090200" cy="586500"/>
            </a:xfrm>
            <a:prstGeom prst="roundRect">
              <a:avLst>
                <a:gd name="adj" fmla="val 50000"/>
              </a:avLst>
            </a:prstGeom>
            <a:gradFill>
              <a:gsLst>
                <a:gs pos="0">
                  <a:schemeClr val="lt2"/>
                </a:gs>
                <a:gs pos="34000">
                  <a:schemeClr val="accent1"/>
                </a:gs>
                <a:gs pos="63000">
                  <a:schemeClr val="accent3"/>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5"/>
            <p:cNvSpPr/>
            <p:nvPr/>
          </p:nvSpPr>
          <p:spPr>
            <a:xfrm>
              <a:off x="2542050" y="3862799"/>
              <a:ext cx="4059900" cy="5631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3" name="Google Shape;293;p45"/>
          <p:cNvPicPr preferRelativeResize="0"/>
          <p:nvPr/>
        </p:nvPicPr>
        <p:blipFill>
          <a:blip r:embed="rId3">
            <a:alphaModFix/>
          </a:blip>
          <a:stretch>
            <a:fillRect/>
          </a:stretch>
        </p:blipFill>
        <p:spPr>
          <a:xfrm>
            <a:off x="2532600" y="534994"/>
            <a:ext cx="4280100" cy="2407562"/>
          </a:xfrm>
          <a:prstGeom prst="rect">
            <a:avLst/>
          </a:prstGeom>
          <a:noFill/>
          <a:ln>
            <a:noFill/>
          </a:ln>
        </p:spPr>
      </p:pic>
      <p:sp>
        <p:nvSpPr>
          <p:cNvPr id="295" name="Google Shape;295;p45"/>
          <p:cNvSpPr txBox="1">
            <a:spLocks noGrp="1"/>
          </p:cNvSpPr>
          <p:nvPr>
            <p:ph type="subTitle" idx="1"/>
          </p:nvPr>
        </p:nvSpPr>
        <p:spPr>
          <a:xfrm>
            <a:off x="2431950" y="2903642"/>
            <a:ext cx="4481400" cy="1005059"/>
          </a:xfrm>
          <a:prstGeom prst="rect">
            <a:avLst/>
          </a:prstGeom>
        </p:spPr>
        <p:txBody>
          <a:bodyPr spcFirstLastPara="1" wrap="square" lIns="91425" tIns="91425" rIns="91425" bIns="91425" anchor="ctr" anchorCtr="0">
            <a:noAutofit/>
          </a:bodyPr>
          <a:lstStyle/>
          <a:p>
            <a:r>
              <a:rPr lang="fr-FR" sz="3200" b="1" dirty="0">
                <a:solidFill>
                  <a:schemeClr val="accent1">
                    <a:lumMod val="75000"/>
                  </a:schemeClr>
                </a:solidFill>
              </a:rPr>
              <a:t>Mise en œuvre</a:t>
            </a:r>
          </a:p>
        </p:txBody>
      </p:sp>
      <p:sp>
        <p:nvSpPr>
          <p:cNvPr id="296" name="Google Shape;296;p45"/>
          <p:cNvSpPr txBox="1">
            <a:spLocks noGrp="1"/>
          </p:cNvSpPr>
          <p:nvPr>
            <p:ph type="title" idx="2"/>
          </p:nvPr>
        </p:nvSpPr>
        <p:spPr>
          <a:xfrm>
            <a:off x="2996550" y="1317775"/>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Tree>
    <p:extLst>
      <p:ext uri="{BB962C8B-B14F-4D97-AF65-F5344CB8AC3E}">
        <p14:creationId xmlns:p14="http://schemas.microsoft.com/office/powerpoint/2010/main" val="2679704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259"/>
        <p:cNvGrpSpPr/>
        <p:nvPr/>
      </p:nvGrpSpPr>
      <p:grpSpPr>
        <a:xfrm>
          <a:off x="0" y="0"/>
          <a:ext cx="0" cy="0"/>
          <a:chOff x="0" y="0"/>
          <a:chExt cx="0" cy="0"/>
        </a:xfrm>
      </p:grpSpPr>
      <p:sp>
        <p:nvSpPr>
          <p:cNvPr id="260" name="Google Shape;260;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r>
              <a:rPr lang="fr-FR" sz="3600" b="1" dirty="0">
                <a:solidFill>
                  <a:schemeClr val="accent1">
                    <a:lumMod val="75000"/>
                  </a:schemeClr>
                </a:solidFill>
              </a:rPr>
              <a:t>Mise en œuvre</a:t>
            </a:r>
            <a:r>
              <a:rPr lang="en" sz="3600" b="1" dirty="0">
                <a:solidFill>
                  <a:schemeClr val="accent1">
                    <a:lumMod val="75000"/>
                  </a:schemeClr>
                </a:solidFill>
              </a:rPr>
              <a:t> </a:t>
            </a:r>
            <a:endParaRPr sz="3600" b="1" dirty="0">
              <a:solidFill>
                <a:schemeClr val="accent1">
                  <a:lumMod val="75000"/>
                </a:schemeClr>
              </a:solidFill>
            </a:endParaRPr>
          </a:p>
        </p:txBody>
      </p:sp>
      <p:pic>
        <p:nvPicPr>
          <p:cNvPr id="2" name="Image 1"/>
          <p:cNvPicPr>
            <a:picLocks noChangeAspect="1"/>
          </p:cNvPicPr>
          <p:nvPr/>
        </p:nvPicPr>
        <p:blipFill>
          <a:blip r:embed="rId3"/>
          <a:stretch>
            <a:fillRect/>
          </a:stretch>
        </p:blipFill>
        <p:spPr>
          <a:xfrm>
            <a:off x="1318261" y="1097135"/>
            <a:ext cx="6652259" cy="364315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498829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grpSp>
        <p:nvGrpSpPr>
          <p:cNvPr id="290" name="Google Shape;290;p45"/>
          <p:cNvGrpSpPr/>
          <p:nvPr/>
        </p:nvGrpSpPr>
        <p:grpSpPr>
          <a:xfrm>
            <a:off x="2627550" y="2761727"/>
            <a:ext cx="4090200" cy="1288887"/>
            <a:chOff x="2526900" y="3851099"/>
            <a:chExt cx="4090200" cy="586500"/>
          </a:xfrm>
        </p:grpSpPr>
        <p:sp>
          <p:nvSpPr>
            <p:cNvPr id="291" name="Google Shape;291;p45"/>
            <p:cNvSpPr/>
            <p:nvPr/>
          </p:nvSpPr>
          <p:spPr>
            <a:xfrm>
              <a:off x="2526900" y="3851099"/>
              <a:ext cx="4090200" cy="586500"/>
            </a:xfrm>
            <a:prstGeom prst="roundRect">
              <a:avLst>
                <a:gd name="adj" fmla="val 50000"/>
              </a:avLst>
            </a:prstGeom>
            <a:gradFill>
              <a:gsLst>
                <a:gs pos="0">
                  <a:schemeClr val="lt2"/>
                </a:gs>
                <a:gs pos="34000">
                  <a:schemeClr val="accent1"/>
                </a:gs>
                <a:gs pos="63000">
                  <a:schemeClr val="accent3"/>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5"/>
            <p:cNvSpPr/>
            <p:nvPr/>
          </p:nvSpPr>
          <p:spPr>
            <a:xfrm>
              <a:off x="2542050" y="3862799"/>
              <a:ext cx="4059900" cy="5631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3" name="Google Shape;293;p45"/>
          <p:cNvPicPr preferRelativeResize="0"/>
          <p:nvPr/>
        </p:nvPicPr>
        <p:blipFill>
          <a:blip r:embed="rId3">
            <a:alphaModFix/>
          </a:blip>
          <a:stretch>
            <a:fillRect/>
          </a:stretch>
        </p:blipFill>
        <p:spPr>
          <a:xfrm>
            <a:off x="2532600" y="534994"/>
            <a:ext cx="4280100" cy="2407562"/>
          </a:xfrm>
          <a:prstGeom prst="rect">
            <a:avLst/>
          </a:prstGeom>
          <a:noFill/>
          <a:ln>
            <a:noFill/>
          </a:ln>
        </p:spPr>
      </p:pic>
      <p:sp>
        <p:nvSpPr>
          <p:cNvPr id="295" name="Google Shape;295;p45"/>
          <p:cNvSpPr txBox="1">
            <a:spLocks noGrp="1"/>
          </p:cNvSpPr>
          <p:nvPr>
            <p:ph type="subTitle" idx="1"/>
          </p:nvPr>
        </p:nvSpPr>
        <p:spPr>
          <a:xfrm>
            <a:off x="2331300" y="2903640"/>
            <a:ext cx="4481400" cy="1005059"/>
          </a:xfrm>
          <a:prstGeom prst="rect">
            <a:avLst/>
          </a:prstGeom>
        </p:spPr>
        <p:txBody>
          <a:bodyPr spcFirstLastPara="1" wrap="square" lIns="91425" tIns="91425" rIns="91425" bIns="91425" anchor="ctr" anchorCtr="0">
            <a:noAutofit/>
          </a:bodyPr>
          <a:lstStyle/>
          <a:p>
            <a:pPr lvl="0"/>
            <a:r>
              <a:rPr lang="fr-FR" sz="3200" b="1" dirty="0">
                <a:solidFill>
                  <a:schemeClr val="accent1">
                    <a:lumMod val="75000"/>
                  </a:schemeClr>
                </a:solidFill>
              </a:rPr>
              <a:t>Conclusion</a:t>
            </a:r>
          </a:p>
        </p:txBody>
      </p:sp>
      <p:sp>
        <p:nvSpPr>
          <p:cNvPr id="296" name="Google Shape;296;p45"/>
          <p:cNvSpPr txBox="1">
            <a:spLocks noGrp="1"/>
          </p:cNvSpPr>
          <p:nvPr>
            <p:ph type="title" idx="2"/>
          </p:nvPr>
        </p:nvSpPr>
        <p:spPr>
          <a:xfrm>
            <a:off x="2996550" y="1317775"/>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05</a:t>
            </a:r>
            <a:endParaRPr dirty="0"/>
          </a:p>
        </p:txBody>
      </p:sp>
    </p:spTree>
    <p:extLst>
      <p:ext uri="{BB962C8B-B14F-4D97-AF65-F5344CB8AC3E}">
        <p14:creationId xmlns:p14="http://schemas.microsoft.com/office/powerpoint/2010/main" val="38084277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259"/>
        <p:cNvGrpSpPr/>
        <p:nvPr/>
      </p:nvGrpSpPr>
      <p:grpSpPr>
        <a:xfrm>
          <a:off x="0" y="0"/>
          <a:ext cx="0" cy="0"/>
          <a:chOff x="0" y="0"/>
          <a:chExt cx="0" cy="0"/>
        </a:xfrm>
      </p:grpSpPr>
      <p:sp>
        <p:nvSpPr>
          <p:cNvPr id="260" name="Google Shape;260;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fr-FR" sz="3600" b="1" dirty="0">
                <a:solidFill>
                  <a:schemeClr val="accent1">
                    <a:lumMod val="75000"/>
                  </a:schemeClr>
                </a:solidFill>
              </a:rPr>
              <a:t>Conclusion</a:t>
            </a:r>
            <a:endParaRPr sz="3600" b="1" dirty="0">
              <a:solidFill>
                <a:schemeClr val="accent1">
                  <a:lumMod val="75000"/>
                </a:schemeClr>
              </a:solidFill>
            </a:endParaRPr>
          </a:p>
        </p:txBody>
      </p:sp>
      <p:sp>
        <p:nvSpPr>
          <p:cNvPr id="261" name="Google Shape;261;p43"/>
          <p:cNvSpPr txBox="1">
            <a:spLocks noGrp="1"/>
          </p:cNvSpPr>
          <p:nvPr>
            <p:ph type="body" idx="1"/>
          </p:nvPr>
        </p:nvSpPr>
        <p:spPr>
          <a:xfrm>
            <a:off x="720000" y="1393876"/>
            <a:ext cx="7704000" cy="3112287"/>
          </a:xfrm>
          <a:prstGeom prst="rect">
            <a:avLst/>
          </a:prstGeom>
        </p:spPr>
        <p:txBody>
          <a:bodyPr spcFirstLastPara="1" wrap="square" lIns="91425" tIns="91425" rIns="91425" bIns="91425" anchor="t" anchorCtr="0">
            <a:noAutofit/>
          </a:bodyPr>
          <a:lstStyle/>
          <a:p>
            <a:pPr marL="152400" indent="0">
              <a:buNone/>
            </a:pPr>
            <a:r>
              <a:rPr lang="fr-FR" sz="1800" dirty="0" smtClean="0">
                <a:latin typeface="Times New Roman" panose="02020603050405020304" pitchFamily="18" charset="0"/>
                <a:cs typeface="Times New Roman" panose="02020603050405020304" pitchFamily="18" charset="0"/>
              </a:rPr>
              <a:t>          Le </a:t>
            </a:r>
            <a:r>
              <a:rPr lang="fr-FR" sz="1800" dirty="0">
                <a:latin typeface="Times New Roman" panose="02020603050405020304" pitchFamily="18" charset="0"/>
                <a:cs typeface="Times New Roman" panose="02020603050405020304" pitchFamily="18" charset="0"/>
              </a:rPr>
              <a:t>traitement d'images offre des outils et des algorithmes puissants pour manipuler, transformer et égaliser les images, ouvrant ainsi des possibilités créatives et pratiques. Cependant, il est important de sélectionner et d'adapter les techniques en fonction des objectifs spécifiques de chaque application et des caractéristiques des images traitées.</a:t>
            </a:r>
          </a:p>
          <a:p>
            <a:pPr marL="152400" indent="0">
              <a:buNone/>
            </a:pPr>
            <a:r>
              <a:rPr lang="fr-FR" sz="1800" dirty="0" smtClean="0">
                <a:latin typeface="Times New Roman" panose="02020603050405020304" pitchFamily="18" charset="0"/>
                <a:cs typeface="Times New Roman" panose="02020603050405020304" pitchFamily="18" charset="0"/>
              </a:rPr>
              <a:t>          En </a:t>
            </a:r>
            <a:r>
              <a:rPr lang="fr-FR" sz="1800" dirty="0">
                <a:latin typeface="Times New Roman" panose="02020603050405020304" pitchFamily="18" charset="0"/>
                <a:cs typeface="Times New Roman" panose="02020603050405020304" pitchFamily="18" charset="0"/>
              </a:rPr>
              <a:t>constante évolution, le domaine du traitement d'images continue de faire progresser les techniques de transformation et d'égalisation des images, ouvrant la voie à de nouvelles possibilités d'amélioration visuelle, d'interprétation des images et d'innovations dans divers domaines.</a:t>
            </a:r>
          </a:p>
        </p:txBody>
      </p:sp>
    </p:spTree>
    <p:extLst>
      <p:ext uri="{BB962C8B-B14F-4D97-AF65-F5344CB8AC3E}">
        <p14:creationId xmlns:p14="http://schemas.microsoft.com/office/powerpoint/2010/main" val="135883100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barn(inVertical)">
                                      <p:cBhvr>
                                        <p:cTn id="7" dur="500"/>
                                        <p:tgtEl>
                                          <p:spTgt spid="2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1">
                                            <p:txEl>
                                              <p:pRg st="1" end="1"/>
                                            </p:txEl>
                                          </p:spTgt>
                                        </p:tgtEl>
                                        <p:attrNameLst>
                                          <p:attrName>style.visibility</p:attrName>
                                        </p:attrNameLst>
                                      </p:cBhvr>
                                      <p:to>
                                        <p:strVal val="visible"/>
                                      </p:to>
                                    </p:set>
                                    <p:animEffect transition="in" filter="barn(inVertical)">
                                      <p:cBhvr>
                                        <p:cTn id="12" dur="500"/>
                                        <p:tgtEl>
                                          <p:spTgt spid="26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259"/>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1572768" y="460857"/>
            <a:ext cx="5808488" cy="389168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768243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grpSp>
        <p:nvGrpSpPr>
          <p:cNvPr id="290" name="Google Shape;290;p45"/>
          <p:cNvGrpSpPr/>
          <p:nvPr/>
        </p:nvGrpSpPr>
        <p:grpSpPr>
          <a:xfrm>
            <a:off x="2627550" y="2809036"/>
            <a:ext cx="4090200" cy="1288887"/>
            <a:chOff x="2526900" y="3851099"/>
            <a:chExt cx="4090200" cy="586500"/>
          </a:xfrm>
        </p:grpSpPr>
        <p:sp>
          <p:nvSpPr>
            <p:cNvPr id="291" name="Google Shape;291;p45"/>
            <p:cNvSpPr/>
            <p:nvPr/>
          </p:nvSpPr>
          <p:spPr>
            <a:xfrm>
              <a:off x="2526900" y="3851099"/>
              <a:ext cx="4090200" cy="586500"/>
            </a:xfrm>
            <a:prstGeom prst="roundRect">
              <a:avLst>
                <a:gd name="adj" fmla="val 50000"/>
              </a:avLst>
            </a:prstGeom>
            <a:gradFill>
              <a:gsLst>
                <a:gs pos="0">
                  <a:schemeClr val="lt2"/>
                </a:gs>
                <a:gs pos="34000">
                  <a:schemeClr val="accent1"/>
                </a:gs>
                <a:gs pos="63000">
                  <a:schemeClr val="accent3"/>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5"/>
            <p:cNvSpPr/>
            <p:nvPr/>
          </p:nvSpPr>
          <p:spPr>
            <a:xfrm>
              <a:off x="2542050" y="3862799"/>
              <a:ext cx="4059900" cy="5631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3" name="Google Shape;293;p45"/>
          <p:cNvPicPr preferRelativeResize="0"/>
          <p:nvPr/>
        </p:nvPicPr>
        <p:blipFill>
          <a:blip r:embed="rId3">
            <a:alphaModFix/>
          </a:blip>
          <a:stretch>
            <a:fillRect/>
          </a:stretch>
        </p:blipFill>
        <p:spPr>
          <a:xfrm>
            <a:off x="2532600" y="534994"/>
            <a:ext cx="4280100" cy="2407562"/>
          </a:xfrm>
          <a:prstGeom prst="rect">
            <a:avLst/>
          </a:prstGeom>
          <a:noFill/>
          <a:ln>
            <a:noFill/>
          </a:ln>
        </p:spPr>
      </p:pic>
      <p:sp>
        <p:nvSpPr>
          <p:cNvPr id="295" name="Google Shape;295;p45"/>
          <p:cNvSpPr txBox="1">
            <a:spLocks noGrp="1"/>
          </p:cNvSpPr>
          <p:nvPr>
            <p:ph type="subTitle" idx="1"/>
          </p:nvPr>
        </p:nvSpPr>
        <p:spPr>
          <a:xfrm>
            <a:off x="2431950" y="2903642"/>
            <a:ext cx="4481400" cy="1005059"/>
          </a:xfrm>
          <a:prstGeom prst="rect">
            <a:avLst/>
          </a:prstGeom>
        </p:spPr>
        <p:txBody>
          <a:bodyPr spcFirstLastPara="1" wrap="square" lIns="91425" tIns="91425" rIns="91425" bIns="91425" anchor="ctr" anchorCtr="0">
            <a:noAutofit/>
          </a:bodyPr>
          <a:lstStyle/>
          <a:p>
            <a:pPr marL="0" lvl="0" indent="0"/>
            <a:r>
              <a:rPr lang="en" sz="3200" b="1" dirty="0">
                <a:solidFill>
                  <a:schemeClr val="accent1">
                    <a:lumMod val="75000"/>
                  </a:schemeClr>
                </a:solidFill>
              </a:rPr>
              <a:t>Introduction</a:t>
            </a:r>
            <a:endParaRPr sz="3200" dirty="0"/>
          </a:p>
        </p:txBody>
      </p:sp>
      <p:sp>
        <p:nvSpPr>
          <p:cNvPr id="296" name="Google Shape;296;p45"/>
          <p:cNvSpPr txBox="1">
            <a:spLocks noGrp="1"/>
          </p:cNvSpPr>
          <p:nvPr>
            <p:ph type="title" idx="2"/>
          </p:nvPr>
        </p:nvSpPr>
        <p:spPr>
          <a:xfrm>
            <a:off x="2996550" y="1317775"/>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259"/>
        <p:cNvGrpSpPr/>
        <p:nvPr/>
      </p:nvGrpSpPr>
      <p:grpSpPr>
        <a:xfrm>
          <a:off x="0" y="0"/>
          <a:ext cx="0" cy="0"/>
          <a:chOff x="0" y="0"/>
          <a:chExt cx="0" cy="0"/>
        </a:xfrm>
      </p:grpSpPr>
      <p:sp>
        <p:nvSpPr>
          <p:cNvPr id="260" name="Google Shape;260;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 sz="3600" b="1" dirty="0">
                <a:solidFill>
                  <a:schemeClr val="accent1">
                    <a:lumMod val="75000"/>
                  </a:schemeClr>
                </a:solidFill>
              </a:rPr>
              <a:t>Introduction</a:t>
            </a:r>
            <a:endParaRPr sz="3600" b="1" dirty="0">
              <a:solidFill>
                <a:schemeClr val="accent1">
                  <a:lumMod val="75000"/>
                </a:schemeClr>
              </a:solidFill>
            </a:endParaRPr>
          </a:p>
        </p:txBody>
      </p:sp>
      <p:sp>
        <p:nvSpPr>
          <p:cNvPr id="261" name="Google Shape;261;p43"/>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p>
            <a:pPr marL="0" lvl="0" indent="0" algn="just">
              <a:buNone/>
            </a:pPr>
            <a:r>
              <a:rPr lang="fr-FR" sz="2000" dirty="0" smtClean="0">
                <a:latin typeface="Times New Roman" panose="02020603050405020304" pitchFamily="18" charset="0"/>
                <a:cs typeface="Times New Roman" panose="02020603050405020304" pitchFamily="18" charset="0"/>
              </a:rPr>
              <a:t>         Le </a:t>
            </a:r>
            <a:r>
              <a:rPr lang="fr-FR" sz="2000" dirty="0">
                <a:latin typeface="Times New Roman" panose="02020603050405020304" pitchFamily="18" charset="0"/>
                <a:cs typeface="Times New Roman" panose="02020603050405020304" pitchFamily="18" charset="0"/>
              </a:rPr>
              <a:t>traitement d'images est une discipline de l'informatique qui vise à manipuler et à modifier des images numériques pour diverses applications</a:t>
            </a:r>
            <a:r>
              <a:rPr lang="fr-FR" sz="2000" dirty="0" smtClean="0">
                <a:latin typeface="Times New Roman" panose="02020603050405020304" pitchFamily="18" charset="0"/>
                <a:cs typeface="Times New Roman" panose="02020603050405020304" pitchFamily="18" charset="0"/>
              </a:rPr>
              <a:t>.</a:t>
            </a:r>
          </a:p>
          <a:p>
            <a:pPr marL="0" lvl="0" indent="0" algn="just">
              <a:buNone/>
            </a:pPr>
            <a:r>
              <a:rPr lang="fr-FR" sz="2000" dirty="0" smtClean="0">
                <a:latin typeface="Times New Roman" panose="02020603050405020304" pitchFamily="18" charset="0"/>
                <a:cs typeface="Times New Roman" panose="02020603050405020304" pitchFamily="18" charset="0"/>
              </a:rPr>
              <a:t>         Le </a:t>
            </a:r>
            <a:r>
              <a:rPr lang="fr-FR" sz="2000" dirty="0">
                <a:latin typeface="Times New Roman" panose="02020603050405020304" pitchFamily="18" charset="0"/>
                <a:cs typeface="Times New Roman" panose="02020603050405020304" pitchFamily="18" charset="0"/>
              </a:rPr>
              <a:t>traitement d'images peut être utilisé dans de nombreux domaines tels que la médecine, l'industrie, la surveillance, la reconnaissance de formes, l'astronomie, la robotique, et bien d'autres. Il permet de traiter des images provenant de diverses sources telles que des caméras, des scanners, des satellites, des </a:t>
            </a:r>
            <a:r>
              <a:rPr lang="fr-FR" sz="2000" dirty="0" smtClean="0">
                <a:latin typeface="Times New Roman" panose="02020603050405020304" pitchFamily="18" charset="0"/>
                <a:cs typeface="Times New Roman" panose="02020603050405020304" pitchFamily="18" charset="0"/>
              </a:rPr>
              <a:t>microscopes.</a:t>
            </a:r>
          </a:p>
          <a:p>
            <a:pPr marL="0" lvl="0" indent="0" algn="just">
              <a:buNone/>
            </a:pPr>
            <a:r>
              <a:rPr lang="fr-FR" sz="2000" dirty="0" smtClean="0">
                <a:latin typeface="Times New Roman" panose="02020603050405020304" pitchFamily="18" charset="0"/>
                <a:cs typeface="Times New Roman" panose="02020603050405020304" pitchFamily="18" charset="0"/>
              </a:rPr>
              <a:t>        La </a:t>
            </a:r>
            <a:r>
              <a:rPr lang="fr-FR" sz="2000" dirty="0">
                <a:latin typeface="Times New Roman" panose="02020603050405020304" pitchFamily="18" charset="0"/>
                <a:cs typeface="Times New Roman" panose="02020603050405020304" pitchFamily="18" charset="0"/>
              </a:rPr>
              <a:t>transformation des images fait référence à la modification de l'apparence d'une image en appliquant diverses opérations sur ses </a:t>
            </a:r>
            <a:r>
              <a:rPr lang="fr-FR" sz="2000" dirty="0" smtClean="0">
                <a:latin typeface="Times New Roman" panose="02020603050405020304" pitchFamily="18" charset="0"/>
                <a:cs typeface="Times New Roman" panose="02020603050405020304" pitchFamily="18" charset="0"/>
              </a:rPr>
              <a:t>pixels, parmi ces opérations on trouve la transformation et l’égalisation .</a:t>
            </a:r>
            <a:endParaRPr sz="2000" dirty="0">
              <a:solidFill>
                <a:schemeClr val="dk1"/>
              </a:solidFill>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grpSp>
        <p:nvGrpSpPr>
          <p:cNvPr id="290" name="Google Shape;290;p45"/>
          <p:cNvGrpSpPr/>
          <p:nvPr/>
        </p:nvGrpSpPr>
        <p:grpSpPr>
          <a:xfrm>
            <a:off x="2627550" y="2781185"/>
            <a:ext cx="4090200" cy="1288887"/>
            <a:chOff x="2526900" y="3851099"/>
            <a:chExt cx="4090200" cy="586500"/>
          </a:xfrm>
        </p:grpSpPr>
        <p:sp>
          <p:nvSpPr>
            <p:cNvPr id="291" name="Google Shape;291;p45"/>
            <p:cNvSpPr/>
            <p:nvPr/>
          </p:nvSpPr>
          <p:spPr>
            <a:xfrm>
              <a:off x="2526900" y="3851099"/>
              <a:ext cx="4090200" cy="586500"/>
            </a:xfrm>
            <a:prstGeom prst="roundRect">
              <a:avLst>
                <a:gd name="adj" fmla="val 50000"/>
              </a:avLst>
            </a:prstGeom>
            <a:gradFill>
              <a:gsLst>
                <a:gs pos="0">
                  <a:schemeClr val="lt2"/>
                </a:gs>
                <a:gs pos="34000">
                  <a:schemeClr val="accent1"/>
                </a:gs>
                <a:gs pos="63000">
                  <a:schemeClr val="accent3"/>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5"/>
            <p:cNvSpPr/>
            <p:nvPr/>
          </p:nvSpPr>
          <p:spPr>
            <a:xfrm>
              <a:off x="2542050" y="3862799"/>
              <a:ext cx="4059900" cy="5631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3" name="Google Shape;293;p45"/>
          <p:cNvPicPr preferRelativeResize="0"/>
          <p:nvPr/>
        </p:nvPicPr>
        <p:blipFill>
          <a:blip r:embed="rId3">
            <a:alphaModFix/>
          </a:blip>
          <a:stretch>
            <a:fillRect/>
          </a:stretch>
        </p:blipFill>
        <p:spPr>
          <a:xfrm>
            <a:off x="2532600" y="534994"/>
            <a:ext cx="4280100" cy="2407562"/>
          </a:xfrm>
          <a:prstGeom prst="rect">
            <a:avLst/>
          </a:prstGeom>
          <a:noFill/>
          <a:ln>
            <a:noFill/>
          </a:ln>
        </p:spPr>
      </p:pic>
      <p:sp>
        <p:nvSpPr>
          <p:cNvPr id="295" name="Google Shape;295;p45"/>
          <p:cNvSpPr txBox="1">
            <a:spLocks noGrp="1"/>
          </p:cNvSpPr>
          <p:nvPr>
            <p:ph type="subTitle" idx="1"/>
          </p:nvPr>
        </p:nvSpPr>
        <p:spPr>
          <a:xfrm>
            <a:off x="2431950" y="2903642"/>
            <a:ext cx="4481400" cy="1005059"/>
          </a:xfrm>
          <a:prstGeom prst="rect">
            <a:avLst/>
          </a:prstGeom>
        </p:spPr>
        <p:txBody>
          <a:bodyPr spcFirstLastPara="1" wrap="square" lIns="91425" tIns="91425" rIns="91425" bIns="91425" anchor="ctr" anchorCtr="0">
            <a:noAutofit/>
          </a:bodyPr>
          <a:lstStyle/>
          <a:p>
            <a:pPr marL="0" lvl="0" indent="0"/>
            <a:r>
              <a:rPr lang="fr-FR" sz="3200" b="1" dirty="0">
                <a:solidFill>
                  <a:schemeClr val="accent1">
                    <a:lumMod val="75000"/>
                  </a:schemeClr>
                </a:solidFill>
              </a:rPr>
              <a:t>Transformation</a:t>
            </a:r>
          </a:p>
        </p:txBody>
      </p:sp>
      <p:sp>
        <p:nvSpPr>
          <p:cNvPr id="296" name="Google Shape;296;p45"/>
          <p:cNvSpPr txBox="1">
            <a:spLocks noGrp="1"/>
          </p:cNvSpPr>
          <p:nvPr>
            <p:ph type="title" idx="2"/>
          </p:nvPr>
        </p:nvSpPr>
        <p:spPr>
          <a:xfrm>
            <a:off x="2996550" y="1317775"/>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Tree>
    <p:extLst>
      <p:ext uri="{BB962C8B-B14F-4D97-AF65-F5344CB8AC3E}">
        <p14:creationId xmlns:p14="http://schemas.microsoft.com/office/powerpoint/2010/main" val="37358013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259"/>
        <p:cNvGrpSpPr/>
        <p:nvPr/>
      </p:nvGrpSpPr>
      <p:grpSpPr>
        <a:xfrm>
          <a:off x="0" y="0"/>
          <a:ext cx="0" cy="0"/>
          <a:chOff x="0" y="0"/>
          <a:chExt cx="0" cy="0"/>
        </a:xfrm>
      </p:grpSpPr>
      <p:sp>
        <p:nvSpPr>
          <p:cNvPr id="260" name="Google Shape;260;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 sz="3600" b="1" dirty="0">
                <a:solidFill>
                  <a:schemeClr val="accent1">
                    <a:lumMod val="75000"/>
                  </a:schemeClr>
                </a:solidFill>
              </a:rPr>
              <a:t>Définition</a:t>
            </a:r>
            <a:endParaRPr sz="3600" b="1" dirty="0">
              <a:solidFill>
                <a:schemeClr val="accent1">
                  <a:lumMod val="75000"/>
                </a:schemeClr>
              </a:solidFill>
            </a:endParaRPr>
          </a:p>
        </p:txBody>
      </p:sp>
      <p:sp>
        <p:nvSpPr>
          <p:cNvPr id="261" name="Google Shape;261;p43"/>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p>
            <a:pPr marL="0" lvl="0" indent="0" algn="just">
              <a:buNone/>
            </a:pPr>
            <a:r>
              <a:rPr lang="fr-FR" sz="2000"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La transformation géométrique d'une image est une technique qui permet de modifier sa géométrie, sa taille et sa position dans l'espace en appliquant des transformations mathématiques.</a:t>
            </a:r>
          </a:p>
          <a:p>
            <a:pPr marL="0" lvl="0" indent="0" algn="just">
              <a:buNone/>
            </a:pPr>
            <a:r>
              <a:rPr lang="fr-FR" sz="2400" dirty="0" smtClean="0">
                <a:latin typeface="Times New Roman" panose="02020603050405020304" pitchFamily="18" charset="0"/>
                <a:cs typeface="Times New Roman" panose="02020603050405020304" pitchFamily="18" charset="0"/>
              </a:rPr>
              <a:t> Cette </a:t>
            </a:r>
            <a:r>
              <a:rPr lang="fr-FR" sz="2400" dirty="0">
                <a:latin typeface="Times New Roman" panose="02020603050405020304" pitchFamily="18" charset="0"/>
                <a:cs typeface="Times New Roman" panose="02020603050405020304" pitchFamily="18" charset="0"/>
              </a:rPr>
              <a:t>technique est largement utilisée en traitement d'image pour corriger les distorsions d'images, aligner des images, ajuster les tailles d'images, effectuer des panoramas, recaler les images… </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7400688"/>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259"/>
        <p:cNvGrpSpPr/>
        <p:nvPr/>
      </p:nvGrpSpPr>
      <p:grpSpPr>
        <a:xfrm>
          <a:off x="0" y="0"/>
          <a:ext cx="0" cy="0"/>
          <a:chOff x="0" y="0"/>
          <a:chExt cx="0" cy="0"/>
        </a:xfrm>
      </p:grpSpPr>
      <p:sp>
        <p:nvSpPr>
          <p:cNvPr id="260" name="Google Shape;260;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 sz="3600" b="1" dirty="0" smtClean="0">
                <a:solidFill>
                  <a:schemeClr val="accent1">
                    <a:lumMod val="75000"/>
                  </a:schemeClr>
                </a:solidFill>
              </a:rPr>
              <a:t>L’utilité </a:t>
            </a:r>
            <a:endParaRPr sz="3600" b="1" dirty="0">
              <a:solidFill>
                <a:schemeClr val="accent1">
                  <a:lumMod val="75000"/>
                </a:schemeClr>
              </a:solidFill>
            </a:endParaRPr>
          </a:p>
        </p:txBody>
      </p:sp>
      <p:sp>
        <p:nvSpPr>
          <p:cNvPr id="261" name="Google Shape;261;p43"/>
          <p:cNvSpPr txBox="1">
            <a:spLocks noGrp="1"/>
          </p:cNvSpPr>
          <p:nvPr>
            <p:ph type="body" idx="1"/>
          </p:nvPr>
        </p:nvSpPr>
        <p:spPr>
          <a:xfrm>
            <a:off x="720000" y="1364615"/>
            <a:ext cx="7704000" cy="3083026"/>
          </a:xfrm>
          <a:prstGeom prst="rect">
            <a:avLst/>
          </a:prstGeom>
        </p:spPr>
        <p:txBody>
          <a:bodyPr spcFirstLastPara="1" wrap="square" lIns="91425" tIns="91425" rIns="91425" bIns="91425" anchor="t" anchorCtr="0">
            <a:noAutofit/>
          </a:bodyPr>
          <a:lstStyle/>
          <a:p>
            <a:pPr marL="342900" lvl="0" indent="-342900" algn="just">
              <a:buSzPct val="72000"/>
              <a:buFont typeface="+mj-lt"/>
              <a:buAutoNum type="arabicParenR"/>
            </a:pPr>
            <a:r>
              <a:rPr lang="fr-FR" sz="2000" b="1" dirty="0" smtClean="0">
                <a:solidFill>
                  <a:schemeClr val="bg2">
                    <a:lumMod val="75000"/>
                  </a:schemeClr>
                </a:solidFill>
                <a:latin typeface="Times New Roman" panose="02020603050405020304" pitchFamily="18" charset="0"/>
                <a:cs typeface="Times New Roman" panose="02020603050405020304" pitchFamily="18" charset="0"/>
              </a:rPr>
              <a:t>Correction </a:t>
            </a:r>
            <a:r>
              <a:rPr lang="fr-FR" sz="2000" b="1" dirty="0">
                <a:solidFill>
                  <a:schemeClr val="bg2">
                    <a:lumMod val="75000"/>
                  </a:schemeClr>
                </a:solidFill>
                <a:latin typeface="Times New Roman" panose="02020603050405020304" pitchFamily="18" charset="0"/>
                <a:cs typeface="Times New Roman" panose="02020603050405020304" pitchFamily="18" charset="0"/>
              </a:rPr>
              <a:t>des défauts </a:t>
            </a:r>
            <a:r>
              <a:rPr lang="fr-FR" sz="2000" b="1" dirty="0" smtClean="0">
                <a:solidFill>
                  <a:schemeClr val="bg2">
                    <a:lumMod val="75000"/>
                  </a:schemeClr>
                </a:solidFill>
                <a:latin typeface="Times New Roman" panose="02020603050405020304" pitchFamily="18" charset="0"/>
                <a:cs typeface="Times New Roman" panose="02020603050405020304" pitchFamily="18" charset="0"/>
              </a:rPr>
              <a:t>géométriques: </a:t>
            </a:r>
            <a:r>
              <a:rPr lang="fr-FR" sz="1800" dirty="0">
                <a:latin typeface="Times New Roman" panose="02020603050405020304" pitchFamily="18" charset="0"/>
                <a:cs typeface="Times New Roman" panose="02020603050405020304" pitchFamily="18" charset="0"/>
              </a:rPr>
              <a:t>En utilisant les transformations géométriques appropriées, il est possible de corriger ces défauts et d'obtenir une image géométriquement correcte</a:t>
            </a:r>
            <a:r>
              <a:rPr lang="fr-FR" sz="1800" dirty="0" smtClean="0">
                <a:latin typeface="Times New Roman" panose="02020603050405020304" pitchFamily="18" charset="0"/>
                <a:cs typeface="Times New Roman" panose="02020603050405020304" pitchFamily="18" charset="0"/>
              </a:rPr>
              <a:t>.</a:t>
            </a:r>
          </a:p>
          <a:p>
            <a:pPr marL="342900" lvl="0" indent="-342900" algn="just">
              <a:buSzPct val="72000"/>
              <a:buFont typeface="+mj-lt"/>
              <a:buAutoNum type="arabicParenR"/>
            </a:pPr>
            <a:r>
              <a:rPr lang="fr-FR" sz="2000" b="1" dirty="0" smtClean="0">
                <a:solidFill>
                  <a:schemeClr val="bg2">
                    <a:lumMod val="75000"/>
                  </a:schemeClr>
                </a:solidFill>
                <a:latin typeface="Times New Roman" panose="02020603050405020304" pitchFamily="18" charset="0"/>
                <a:cs typeface="Times New Roman" panose="02020603050405020304" pitchFamily="18" charset="0"/>
              </a:rPr>
              <a:t>Redimensionnement: </a:t>
            </a:r>
            <a:r>
              <a:rPr lang="fr-FR" sz="1800" dirty="0" smtClean="0">
                <a:latin typeface="Times New Roman" panose="02020603050405020304" pitchFamily="18" charset="0"/>
                <a:cs typeface="Times New Roman" panose="02020603050405020304" pitchFamily="18" charset="0"/>
              </a:rPr>
              <a:t>Il </a:t>
            </a:r>
            <a:r>
              <a:rPr lang="fr-FR" sz="1800" dirty="0">
                <a:latin typeface="Times New Roman" panose="02020603050405020304" pitchFamily="18" charset="0"/>
                <a:cs typeface="Times New Roman" panose="02020603050405020304" pitchFamily="18" charset="0"/>
              </a:rPr>
              <a:t>peut être utile pour adapter une image à des dimensions spécifiques, pour réduire la taille d'une image pour économiser de l'espace de stockage ou pour augmenter la résolution d'une image.</a:t>
            </a:r>
          </a:p>
          <a:p>
            <a:pPr marL="342900" lvl="0" indent="-342900" algn="just">
              <a:buSzPct val="72000"/>
              <a:buFont typeface="+mj-lt"/>
              <a:buAutoNum type="arabicParenR"/>
            </a:pPr>
            <a:r>
              <a:rPr lang="fr-FR" sz="2000" b="1" dirty="0">
                <a:solidFill>
                  <a:schemeClr val="bg2">
                    <a:lumMod val="75000"/>
                  </a:schemeClr>
                </a:solidFill>
                <a:latin typeface="Times New Roman" panose="02020603050405020304" pitchFamily="18" charset="0"/>
                <a:cs typeface="Times New Roman" panose="02020603050405020304" pitchFamily="18" charset="0"/>
              </a:rPr>
              <a:t>Simulation d'effets visuels : </a:t>
            </a:r>
            <a:r>
              <a:rPr lang="fr-FR" sz="1800" dirty="0">
                <a:latin typeface="Times New Roman" panose="02020603050405020304" pitchFamily="18" charset="0"/>
                <a:cs typeface="Times New Roman" panose="02020603050405020304" pitchFamily="18" charset="0"/>
              </a:rPr>
              <a:t>Les transformations géométriques peuvent être utilisées pour simuler des effets visuels tels que la rotation d'objets en animation, la création de reflets, la transformation d'une image en perspective artistique, etc</a:t>
            </a:r>
            <a:r>
              <a:rPr lang="fr-FR" sz="1800" dirty="0" smtClean="0">
                <a:latin typeface="Times New Roman" panose="02020603050405020304" pitchFamily="18" charset="0"/>
                <a:cs typeface="Times New Roman" panose="02020603050405020304" pitchFamily="18" charset="0"/>
              </a:rPr>
              <a:t>.</a:t>
            </a:r>
          </a:p>
          <a:p>
            <a:pPr marL="342900" lvl="0" indent="-342900" algn="just">
              <a:buFont typeface="+mj-lt"/>
              <a:buAutoNum type="arabicParenR"/>
            </a:pPr>
            <a:endParaRPr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88588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barn(inVertical)">
                                      <p:cBhvr>
                                        <p:cTn id="7" dur="500"/>
                                        <p:tgtEl>
                                          <p:spTgt spid="2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1">
                                            <p:txEl>
                                              <p:pRg st="1" end="1"/>
                                            </p:txEl>
                                          </p:spTgt>
                                        </p:tgtEl>
                                        <p:attrNameLst>
                                          <p:attrName>style.visibility</p:attrName>
                                        </p:attrNameLst>
                                      </p:cBhvr>
                                      <p:to>
                                        <p:strVal val="visible"/>
                                      </p:to>
                                    </p:set>
                                    <p:animEffect transition="in" filter="barn(inVertical)">
                                      <p:cBhvr>
                                        <p:cTn id="12" dur="500"/>
                                        <p:tgtEl>
                                          <p:spTgt spid="2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61">
                                            <p:txEl>
                                              <p:pRg st="2" end="2"/>
                                            </p:txEl>
                                          </p:spTgt>
                                        </p:tgtEl>
                                        <p:attrNameLst>
                                          <p:attrName>style.visibility</p:attrName>
                                        </p:attrNameLst>
                                      </p:cBhvr>
                                      <p:to>
                                        <p:strVal val="visible"/>
                                      </p:to>
                                    </p:set>
                                    <p:animEffect transition="in" filter="barn(inVertical)">
                                      <p:cBhvr>
                                        <p:cTn id="17" dur="500"/>
                                        <p:tgtEl>
                                          <p:spTgt spid="2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259"/>
        <p:cNvGrpSpPr/>
        <p:nvPr/>
      </p:nvGrpSpPr>
      <p:grpSpPr>
        <a:xfrm>
          <a:off x="0" y="0"/>
          <a:ext cx="0" cy="0"/>
          <a:chOff x="0" y="0"/>
          <a:chExt cx="0" cy="0"/>
        </a:xfrm>
      </p:grpSpPr>
      <p:sp>
        <p:nvSpPr>
          <p:cNvPr id="260" name="Google Shape;260;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 sz="3600" b="1" dirty="0" smtClean="0">
                <a:solidFill>
                  <a:schemeClr val="accent1">
                    <a:lumMod val="75000"/>
                  </a:schemeClr>
                </a:solidFill>
              </a:rPr>
              <a:t>L’utilité </a:t>
            </a:r>
            <a:endParaRPr sz="3600" b="1" dirty="0">
              <a:solidFill>
                <a:schemeClr val="accent1">
                  <a:lumMod val="75000"/>
                </a:schemeClr>
              </a:solidFill>
            </a:endParaRPr>
          </a:p>
        </p:txBody>
      </p:sp>
      <p:sp>
        <p:nvSpPr>
          <p:cNvPr id="261" name="Google Shape;261;p43"/>
          <p:cNvSpPr txBox="1">
            <a:spLocks noGrp="1"/>
          </p:cNvSpPr>
          <p:nvPr>
            <p:ph type="body" idx="1"/>
          </p:nvPr>
        </p:nvSpPr>
        <p:spPr>
          <a:xfrm>
            <a:off x="720000" y="1389888"/>
            <a:ext cx="8021664" cy="2589581"/>
          </a:xfrm>
          <a:prstGeom prst="rect">
            <a:avLst/>
          </a:prstGeom>
        </p:spPr>
        <p:txBody>
          <a:bodyPr spcFirstLastPara="1" wrap="square" lIns="91425" tIns="91425" rIns="91425" bIns="91425" anchor="t" anchorCtr="0">
            <a:noAutofit/>
          </a:bodyPr>
          <a:lstStyle/>
          <a:p>
            <a:pPr indent="-457200" algn="just">
              <a:buSzPct val="72000"/>
              <a:buFont typeface="+mj-lt"/>
              <a:buAutoNum type="arabicParenR" startAt="4"/>
            </a:pPr>
            <a:r>
              <a:rPr lang="fr-FR" sz="2000" b="1" dirty="0">
                <a:solidFill>
                  <a:schemeClr val="bg2">
                    <a:lumMod val="75000"/>
                  </a:schemeClr>
                </a:solidFill>
                <a:latin typeface="Times New Roman" panose="02020603050405020304" pitchFamily="18" charset="0"/>
                <a:cs typeface="Times New Roman" panose="02020603050405020304" pitchFamily="18" charset="0"/>
              </a:rPr>
              <a:t>Enregistrement et alignement des images :</a:t>
            </a:r>
            <a:r>
              <a:rPr lang="fr-FR" sz="1800" dirty="0">
                <a:latin typeface="Times New Roman" panose="02020603050405020304" pitchFamily="18" charset="0"/>
                <a:cs typeface="Times New Roman" panose="02020603050405020304" pitchFamily="18" charset="0"/>
              </a:rPr>
              <a:t>Les transformations géométriques peuvent être utilisées pour enregistrer et aligner différentes images prises sous des angles ou des conditions différentes. </a:t>
            </a:r>
            <a:endParaRPr lang="fr-FR" sz="1800" dirty="0" smtClean="0">
              <a:latin typeface="Times New Roman" panose="02020603050405020304" pitchFamily="18" charset="0"/>
              <a:cs typeface="Times New Roman" panose="02020603050405020304" pitchFamily="18" charset="0"/>
            </a:endParaRPr>
          </a:p>
          <a:p>
            <a:pPr marL="342900" indent="-342900" algn="just">
              <a:buSzPct val="72000"/>
              <a:buFont typeface="+mj-lt"/>
              <a:buAutoNum type="arabicParenR" startAt="4"/>
            </a:pPr>
            <a:endParaRPr lang="fr-FR" sz="1800" dirty="0">
              <a:latin typeface="Times New Roman" panose="02020603050405020304" pitchFamily="18" charset="0"/>
              <a:cs typeface="Times New Roman" panose="02020603050405020304" pitchFamily="18" charset="0"/>
            </a:endParaRPr>
          </a:p>
          <a:p>
            <a:pPr lvl="0" indent="-457200" algn="just">
              <a:buSzPct val="72000"/>
              <a:buFont typeface="+mj-lt"/>
              <a:buAutoNum type="arabicParenR" startAt="4"/>
            </a:pPr>
            <a:r>
              <a:rPr lang="fr-FR" sz="2000" b="1" dirty="0" smtClean="0">
                <a:solidFill>
                  <a:schemeClr val="bg2">
                    <a:lumMod val="75000"/>
                  </a:schemeClr>
                </a:solidFill>
                <a:latin typeface="Times New Roman" panose="02020603050405020304" pitchFamily="18" charset="0"/>
                <a:cs typeface="Times New Roman" panose="02020603050405020304" pitchFamily="18" charset="0"/>
              </a:rPr>
              <a:t> Correction </a:t>
            </a:r>
            <a:r>
              <a:rPr lang="fr-FR" sz="2000" b="1" dirty="0">
                <a:solidFill>
                  <a:schemeClr val="bg2">
                    <a:lumMod val="75000"/>
                  </a:schemeClr>
                </a:solidFill>
                <a:latin typeface="Times New Roman" panose="02020603050405020304" pitchFamily="18" charset="0"/>
                <a:cs typeface="Times New Roman" panose="02020603050405020304" pitchFamily="18" charset="0"/>
              </a:rPr>
              <a:t>des déformations optiques : </a:t>
            </a:r>
            <a:r>
              <a:rPr lang="fr-FR" sz="1800" dirty="0">
                <a:latin typeface="Times New Roman" panose="02020603050405020304" pitchFamily="18" charset="0"/>
                <a:cs typeface="Times New Roman" panose="02020603050405020304" pitchFamily="18" charset="0"/>
              </a:rPr>
              <a:t>Les transformations </a:t>
            </a:r>
            <a:r>
              <a:rPr lang="fr-FR" sz="1800" dirty="0" smtClean="0">
                <a:latin typeface="Times New Roman" panose="02020603050405020304" pitchFamily="18" charset="0"/>
                <a:cs typeface="Times New Roman" panose="02020603050405020304" pitchFamily="18" charset="0"/>
              </a:rPr>
              <a:t>        géométriques </a:t>
            </a:r>
            <a:r>
              <a:rPr lang="fr-FR" sz="1800" dirty="0">
                <a:latin typeface="Times New Roman" panose="02020603050405020304" pitchFamily="18" charset="0"/>
                <a:cs typeface="Times New Roman" panose="02020603050405020304" pitchFamily="18" charset="0"/>
              </a:rPr>
              <a:t>permettent de corriger ces déformations et de rectifier les lignes droites pour obtenir une représentation visuelle plus précise</a:t>
            </a:r>
            <a:r>
              <a:rPr lang="fr-FR" sz="1800"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322168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barn(inVertical)">
                                      <p:cBhvr>
                                        <p:cTn id="7" dur="500"/>
                                        <p:tgtEl>
                                          <p:spTgt spid="2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1">
                                            <p:txEl>
                                              <p:pRg st="2" end="2"/>
                                            </p:txEl>
                                          </p:spTgt>
                                        </p:tgtEl>
                                        <p:attrNameLst>
                                          <p:attrName>style.visibility</p:attrName>
                                        </p:attrNameLst>
                                      </p:cBhvr>
                                      <p:to>
                                        <p:strVal val="visible"/>
                                      </p:to>
                                    </p:set>
                                    <p:animEffect transition="in" filter="barn(inVertical)">
                                      <p:cBhvr>
                                        <p:cTn id="12" dur="500"/>
                                        <p:tgtEl>
                                          <p:spTgt spid="2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259"/>
        <p:cNvGrpSpPr/>
        <p:nvPr/>
      </p:nvGrpSpPr>
      <p:grpSpPr>
        <a:xfrm>
          <a:off x="0" y="0"/>
          <a:ext cx="0" cy="0"/>
          <a:chOff x="0" y="0"/>
          <a:chExt cx="0" cy="0"/>
        </a:xfrm>
      </p:grpSpPr>
      <p:sp>
        <p:nvSpPr>
          <p:cNvPr id="260" name="Google Shape;260;p43"/>
          <p:cNvSpPr txBox="1">
            <a:spLocks noGrp="1"/>
          </p:cNvSpPr>
          <p:nvPr>
            <p:ph type="title"/>
          </p:nvPr>
        </p:nvSpPr>
        <p:spPr>
          <a:xfrm>
            <a:off x="720000" y="423079"/>
            <a:ext cx="7704000" cy="572700"/>
          </a:xfrm>
          <a:prstGeom prst="rect">
            <a:avLst/>
          </a:prstGeom>
        </p:spPr>
        <p:txBody>
          <a:bodyPr spcFirstLastPara="1" wrap="square" lIns="91425" tIns="91425" rIns="91425" bIns="91425" anchor="ctr" anchorCtr="0">
            <a:noAutofit/>
          </a:bodyPr>
          <a:lstStyle/>
          <a:p>
            <a:pPr lvl="0" algn="just"/>
            <a:r>
              <a:rPr lang="fr-FR" sz="3600" b="1" dirty="0">
                <a:solidFill>
                  <a:schemeClr val="accent1">
                    <a:lumMod val="75000"/>
                  </a:schemeClr>
                </a:solidFill>
              </a:rPr>
              <a:t>Les types </a:t>
            </a:r>
          </a:p>
        </p:txBody>
      </p:sp>
      <p:sp>
        <p:nvSpPr>
          <p:cNvPr id="261" name="Google Shape;261;p43"/>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p>
            <a:pPr marL="0" lvl="0" indent="0" algn="just">
              <a:buNone/>
            </a:pPr>
            <a:r>
              <a:rPr lang="fr-FR" sz="2000" dirty="0">
                <a:latin typeface="Times New Roman" panose="02020603050405020304" pitchFamily="18" charset="0"/>
                <a:cs typeface="Times New Roman" panose="02020603050405020304" pitchFamily="18" charset="0"/>
              </a:rPr>
              <a:t> </a:t>
            </a:r>
            <a:endParaRPr sz="2400" dirty="0">
              <a:latin typeface="Times New Roman" panose="02020603050405020304" pitchFamily="18" charset="0"/>
              <a:cs typeface="Times New Roman" panose="02020603050405020304" pitchFamily="18" charset="0"/>
            </a:endParaRPr>
          </a:p>
        </p:txBody>
      </p:sp>
      <p:pic>
        <p:nvPicPr>
          <p:cNvPr id="4" name="Google Shape;293;p45"/>
          <p:cNvPicPr preferRelativeResize="0"/>
          <p:nvPr/>
        </p:nvPicPr>
        <p:blipFill>
          <a:blip r:embed="rId3">
            <a:alphaModFix/>
          </a:blip>
          <a:stretch>
            <a:fillRect/>
          </a:stretch>
        </p:blipFill>
        <p:spPr>
          <a:xfrm>
            <a:off x="601387" y="1295775"/>
            <a:ext cx="3136680" cy="1805870"/>
          </a:xfrm>
          <a:prstGeom prst="rect">
            <a:avLst/>
          </a:prstGeom>
          <a:noFill/>
          <a:ln>
            <a:noFill/>
          </a:ln>
        </p:spPr>
      </p:pic>
      <p:pic>
        <p:nvPicPr>
          <p:cNvPr id="5" name="Google Shape;293;p45"/>
          <p:cNvPicPr preferRelativeResize="0"/>
          <p:nvPr/>
        </p:nvPicPr>
        <p:blipFill>
          <a:blip r:embed="rId3">
            <a:alphaModFix/>
          </a:blip>
          <a:stretch>
            <a:fillRect/>
          </a:stretch>
        </p:blipFill>
        <p:spPr>
          <a:xfrm>
            <a:off x="1689811" y="3087293"/>
            <a:ext cx="3240312" cy="1865376"/>
          </a:xfrm>
          <a:prstGeom prst="rect">
            <a:avLst/>
          </a:prstGeom>
          <a:noFill/>
          <a:ln>
            <a:noFill/>
          </a:ln>
        </p:spPr>
      </p:pic>
      <p:pic>
        <p:nvPicPr>
          <p:cNvPr id="6" name="Google Shape;293;p45"/>
          <p:cNvPicPr preferRelativeResize="0"/>
          <p:nvPr/>
        </p:nvPicPr>
        <p:blipFill>
          <a:blip r:embed="rId3">
            <a:alphaModFix/>
          </a:blip>
          <a:stretch>
            <a:fillRect/>
          </a:stretch>
        </p:blipFill>
        <p:spPr>
          <a:xfrm>
            <a:off x="3102576" y="1242514"/>
            <a:ext cx="3136680" cy="1805870"/>
          </a:xfrm>
          <a:prstGeom prst="rect">
            <a:avLst/>
          </a:prstGeom>
          <a:noFill/>
          <a:ln>
            <a:noFill/>
          </a:ln>
        </p:spPr>
      </p:pic>
      <p:pic>
        <p:nvPicPr>
          <p:cNvPr id="7" name="Google Shape;293;p45"/>
          <p:cNvPicPr preferRelativeResize="0"/>
          <p:nvPr/>
        </p:nvPicPr>
        <p:blipFill>
          <a:blip r:embed="rId3">
            <a:alphaModFix/>
          </a:blip>
          <a:stretch>
            <a:fillRect/>
          </a:stretch>
        </p:blipFill>
        <p:spPr>
          <a:xfrm>
            <a:off x="4316288" y="2880474"/>
            <a:ext cx="3269573" cy="1959427"/>
          </a:xfrm>
          <a:prstGeom prst="rect">
            <a:avLst/>
          </a:prstGeom>
          <a:noFill/>
          <a:ln>
            <a:noFill/>
          </a:ln>
        </p:spPr>
      </p:pic>
      <p:pic>
        <p:nvPicPr>
          <p:cNvPr id="8" name="Google Shape;293;p45"/>
          <p:cNvPicPr preferRelativeResize="0"/>
          <p:nvPr/>
        </p:nvPicPr>
        <p:blipFill>
          <a:blip r:embed="rId3">
            <a:alphaModFix/>
          </a:blip>
          <a:stretch>
            <a:fillRect/>
          </a:stretch>
        </p:blipFill>
        <p:spPr>
          <a:xfrm>
            <a:off x="5603764" y="1074656"/>
            <a:ext cx="3136680" cy="1805870"/>
          </a:xfrm>
          <a:prstGeom prst="rect">
            <a:avLst/>
          </a:prstGeom>
          <a:noFill/>
          <a:ln>
            <a:noFill/>
          </a:ln>
        </p:spPr>
      </p:pic>
      <p:sp>
        <p:nvSpPr>
          <p:cNvPr id="2" name="ZoneTexte 1"/>
          <p:cNvSpPr txBox="1"/>
          <p:nvPr/>
        </p:nvSpPr>
        <p:spPr>
          <a:xfrm>
            <a:off x="6602837" y="1789760"/>
            <a:ext cx="1258215" cy="369332"/>
          </a:xfrm>
          <a:prstGeom prst="rect">
            <a:avLst/>
          </a:prstGeom>
          <a:noFill/>
        </p:spPr>
        <p:txBody>
          <a:bodyPr wrap="square" rtlCol="0">
            <a:spAutoFit/>
          </a:bodyPr>
          <a:lstStyle/>
          <a:p>
            <a:r>
              <a:rPr lang="fr-FR" sz="1800" b="1" dirty="0" smtClean="0">
                <a:solidFill>
                  <a:schemeClr val="bg1"/>
                </a:solidFill>
              </a:rPr>
              <a:t>Similaire</a:t>
            </a:r>
            <a:endParaRPr lang="fr-FR" sz="1800" b="1" dirty="0">
              <a:solidFill>
                <a:schemeClr val="bg1"/>
              </a:solidFill>
            </a:endParaRPr>
          </a:p>
        </p:txBody>
      </p:sp>
      <p:sp>
        <p:nvSpPr>
          <p:cNvPr id="3" name="ZoneTexte 2"/>
          <p:cNvSpPr txBox="1"/>
          <p:nvPr/>
        </p:nvSpPr>
        <p:spPr>
          <a:xfrm>
            <a:off x="2448574" y="3835315"/>
            <a:ext cx="1551271" cy="369332"/>
          </a:xfrm>
          <a:prstGeom prst="rect">
            <a:avLst/>
          </a:prstGeom>
          <a:noFill/>
        </p:spPr>
        <p:txBody>
          <a:bodyPr wrap="square" rtlCol="0">
            <a:spAutoFit/>
          </a:bodyPr>
          <a:lstStyle/>
          <a:p>
            <a:r>
              <a:rPr lang="fr-FR" sz="1800" b="1" dirty="0" smtClean="0">
                <a:solidFill>
                  <a:schemeClr val="bg1"/>
                </a:solidFill>
              </a:rPr>
              <a:t>Cisaillement</a:t>
            </a:r>
            <a:endParaRPr lang="fr-FR" sz="1800" b="1" dirty="0">
              <a:solidFill>
                <a:schemeClr val="bg1"/>
              </a:solidFill>
            </a:endParaRPr>
          </a:p>
        </p:txBody>
      </p:sp>
      <p:sp>
        <p:nvSpPr>
          <p:cNvPr id="9" name="ZoneTexte 8"/>
          <p:cNvSpPr txBox="1"/>
          <p:nvPr/>
        </p:nvSpPr>
        <p:spPr>
          <a:xfrm>
            <a:off x="3999845" y="1955065"/>
            <a:ext cx="1315517" cy="369332"/>
          </a:xfrm>
          <a:prstGeom prst="rect">
            <a:avLst/>
          </a:prstGeom>
          <a:noFill/>
        </p:spPr>
        <p:txBody>
          <a:bodyPr wrap="square" rtlCol="0">
            <a:spAutoFit/>
          </a:bodyPr>
          <a:lstStyle/>
          <a:p>
            <a:r>
              <a:rPr lang="fr-FR" sz="1800" b="1" dirty="0">
                <a:solidFill>
                  <a:schemeClr val="bg1"/>
                </a:solidFill>
              </a:rPr>
              <a:t>projective</a:t>
            </a:r>
          </a:p>
        </p:txBody>
      </p:sp>
      <p:sp>
        <p:nvSpPr>
          <p:cNvPr id="10" name="ZoneTexte 9"/>
          <p:cNvSpPr txBox="1"/>
          <p:nvPr/>
        </p:nvSpPr>
        <p:spPr>
          <a:xfrm>
            <a:off x="1689811" y="1960783"/>
            <a:ext cx="1305504" cy="369332"/>
          </a:xfrm>
          <a:prstGeom prst="rect">
            <a:avLst/>
          </a:prstGeom>
          <a:noFill/>
        </p:spPr>
        <p:txBody>
          <a:bodyPr wrap="square" rtlCol="0">
            <a:spAutoFit/>
          </a:bodyPr>
          <a:lstStyle/>
          <a:p>
            <a:r>
              <a:rPr lang="fr-FR" sz="1800" b="1" dirty="0" smtClean="0">
                <a:solidFill>
                  <a:schemeClr val="bg1"/>
                </a:solidFill>
              </a:rPr>
              <a:t>Affine</a:t>
            </a:r>
            <a:endParaRPr lang="fr-FR" b="1" dirty="0">
              <a:solidFill>
                <a:schemeClr val="bg1"/>
              </a:solidFill>
            </a:endParaRPr>
          </a:p>
        </p:txBody>
      </p:sp>
      <p:sp>
        <p:nvSpPr>
          <p:cNvPr id="13" name="ZoneTexte 12"/>
          <p:cNvSpPr txBox="1"/>
          <p:nvPr/>
        </p:nvSpPr>
        <p:spPr>
          <a:xfrm>
            <a:off x="5113020" y="3585100"/>
            <a:ext cx="1573828" cy="646331"/>
          </a:xfrm>
          <a:prstGeom prst="rect">
            <a:avLst/>
          </a:prstGeom>
          <a:noFill/>
        </p:spPr>
        <p:txBody>
          <a:bodyPr wrap="square" rtlCol="0">
            <a:spAutoFit/>
          </a:bodyPr>
          <a:lstStyle/>
          <a:p>
            <a:r>
              <a:rPr lang="fr-FR" sz="1800" b="1" dirty="0">
                <a:solidFill>
                  <a:schemeClr val="bg1"/>
                </a:solidFill>
              </a:rPr>
              <a:t>Changement d'échelle</a:t>
            </a:r>
            <a:endParaRPr lang="fr-FR" b="1" dirty="0">
              <a:solidFill>
                <a:schemeClr val="bg1"/>
              </a:solidFill>
            </a:endParaRPr>
          </a:p>
        </p:txBody>
      </p:sp>
    </p:spTree>
    <p:extLst>
      <p:ext uri="{BB962C8B-B14F-4D97-AF65-F5344CB8AC3E}">
        <p14:creationId xmlns:p14="http://schemas.microsoft.com/office/powerpoint/2010/main" val="162082842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80">
                                          <p:stCondLst>
                                            <p:cond delay="0"/>
                                          </p:stCondLst>
                                        </p:cTn>
                                        <p:tgtEl>
                                          <p:spTgt spid="10"/>
                                        </p:tgtEl>
                                      </p:cBhvr>
                                    </p:animEffect>
                                    <p:anim calcmode="lin" valueType="num">
                                      <p:cBhvr>
                                        <p:cTn id="2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9" dur="26">
                                          <p:stCondLst>
                                            <p:cond delay="650"/>
                                          </p:stCondLst>
                                        </p:cTn>
                                        <p:tgtEl>
                                          <p:spTgt spid="10"/>
                                        </p:tgtEl>
                                      </p:cBhvr>
                                      <p:to x="100000" y="60000"/>
                                    </p:animScale>
                                    <p:animScale>
                                      <p:cBhvr>
                                        <p:cTn id="30" dur="166" decel="50000">
                                          <p:stCondLst>
                                            <p:cond delay="676"/>
                                          </p:stCondLst>
                                        </p:cTn>
                                        <p:tgtEl>
                                          <p:spTgt spid="10"/>
                                        </p:tgtEl>
                                      </p:cBhvr>
                                      <p:to x="100000" y="100000"/>
                                    </p:animScale>
                                    <p:animScale>
                                      <p:cBhvr>
                                        <p:cTn id="31" dur="26">
                                          <p:stCondLst>
                                            <p:cond delay="1312"/>
                                          </p:stCondLst>
                                        </p:cTn>
                                        <p:tgtEl>
                                          <p:spTgt spid="10"/>
                                        </p:tgtEl>
                                      </p:cBhvr>
                                      <p:to x="100000" y="80000"/>
                                    </p:animScale>
                                    <p:animScale>
                                      <p:cBhvr>
                                        <p:cTn id="32" dur="166" decel="50000">
                                          <p:stCondLst>
                                            <p:cond delay="1338"/>
                                          </p:stCondLst>
                                        </p:cTn>
                                        <p:tgtEl>
                                          <p:spTgt spid="10"/>
                                        </p:tgtEl>
                                      </p:cBhvr>
                                      <p:to x="100000" y="100000"/>
                                    </p:animScale>
                                    <p:animScale>
                                      <p:cBhvr>
                                        <p:cTn id="33" dur="26">
                                          <p:stCondLst>
                                            <p:cond delay="1642"/>
                                          </p:stCondLst>
                                        </p:cTn>
                                        <p:tgtEl>
                                          <p:spTgt spid="10"/>
                                        </p:tgtEl>
                                      </p:cBhvr>
                                      <p:to x="100000" y="90000"/>
                                    </p:animScale>
                                    <p:animScale>
                                      <p:cBhvr>
                                        <p:cTn id="34" dur="166" decel="50000">
                                          <p:stCondLst>
                                            <p:cond delay="1668"/>
                                          </p:stCondLst>
                                        </p:cTn>
                                        <p:tgtEl>
                                          <p:spTgt spid="10"/>
                                        </p:tgtEl>
                                      </p:cBhvr>
                                      <p:to x="100000" y="100000"/>
                                    </p:animScale>
                                    <p:animScale>
                                      <p:cBhvr>
                                        <p:cTn id="35" dur="26">
                                          <p:stCondLst>
                                            <p:cond delay="1808"/>
                                          </p:stCondLst>
                                        </p:cTn>
                                        <p:tgtEl>
                                          <p:spTgt spid="10"/>
                                        </p:tgtEl>
                                      </p:cBhvr>
                                      <p:to x="100000" y="95000"/>
                                    </p:animScale>
                                    <p:animScale>
                                      <p:cBhvr>
                                        <p:cTn id="36" dur="166" decel="50000">
                                          <p:stCondLst>
                                            <p:cond delay="1834"/>
                                          </p:stCondLst>
                                        </p:cTn>
                                        <p:tgtEl>
                                          <p:spTgt spid="10"/>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80">
                                          <p:stCondLst>
                                            <p:cond delay="0"/>
                                          </p:stCondLst>
                                        </p:cTn>
                                        <p:tgtEl>
                                          <p:spTgt spid="5"/>
                                        </p:tgtEl>
                                      </p:cBhvr>
                                    </p:animEffect>
                                    <p:anim calcmode="lin" valueType="num">
                                      <p:cBhvr>
                                        <p:cTn id="4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7" dur="26">
                                          <p:stCondLst>
                                            <p:cond delay="650"/>
                                          </p:stCondLst>
                                        </p:cTn>
                                        <p:tgtEl>
                                          <p:spTgt spid="5"/>
                                        </p:tgtEl>
                                      </p:cBhvr>
                                      <p:to x="100000" y="60000"/>
                                    </p:animScale>
                                    <p:animScale>
                                      <p:cBhvr>
                                        <p:cTn id="48" dur="166" decel="50000">
                                          <p:stCondLst>
                                            <p:cond delay="676"/>
                                          </p:stCondLst>
                                        </p:cTn>
                                        <p:tgtEl>
                                          <p:spTgt spid="5"/>
                                        </p:tgtEl>
                                      </p:cBhvr>
                                      <p:to x="100000" y="100000"/>
                                    </p:animScale>
                                    <p:animScale>
                                      <p:cBhvr>
                                        <p:cTn id="49" dur="26">
                                          <p:stCondLst>
                                            <p:cond delay="1312"/>
                                          </p:stCondLst>
                                        </p:cTn>
                                        <p:tgtEl>
                                          <p:spTgt spid="5"/>
                                        </p:tgtEl>
                                      </p:cBhvr>
                                      <p:to x="100000" y="80000"/>
                                    </p:animScale>
                                    <p:animScale>
                                      <p:cBhvr>
                                        <p:cTn id="50" dur="166" decel="50000">
                                          <p:stCondLst>
                                            <p:cond delay="1338"/>
                                          </p:stCondLst>
                                        </p:cTn>
                                        <p:tgtEl>
                                          <p:spTgt spid="5"/>
                                        </p:tgtEl>
                                      </p:cBhvr>
                                      <p:to x="100000" y="100000"/>
                                    </p:animScale>
                                    <p:animScale>
                                      <p:cBhvr>
                                        <p:cTn id="51" dur="26">
                                          <p:stCondLst>
                                            <p:cond delay="1642"/>
                                          </p:stCondLst>
                                        </p:cTn>
                                        <p:tgtEl>
                                          <p:spTgt spid="5"/>
                                        </p:tgtEl>
                                      </p:cBhvr>
                                      <p:to x="100000" y="90000"/>
                                    </p:animScale>
                                    <p:animScale>
                                      <p:cBhvr>
                                        <p:cTn id="52" dur="166" decel="50000">
                                          <p:stCondLst>
                                            <p:cond delay="1668"/>
                                          </p:stCondLst>
                                        </p:cTn>
                                        <p:tgtEl>
                                          <p:spTgt spid="5"/>
                                        </p:tgtEl>
                                      </p:cBhvr>
                                      <p:to x="100000" y="100000"/>
                                    </p:animScale>
                                    <p:animScale>
                                      <p:cBhvr>
                                        <p:cTn id="53" dur="26">
                                          <p:stCondLst>
                                            <p:cond delay="1808"/>
                                          </p:stCondLst>
                                        </p:cTn>
                                        <p:tgtEl>
                                          <p:spTgt spid="5"/>
                                        </p:tgtEl>
                                      </p:cBhvr>
                                      <p:to x="100000" y="95000"/>
                                    </p:animScale>
                                    <p:animScale>
                                      <p:cBhvr>
                                        <p:cTn id="54" dur="166" decel="50000">
                                          <p:stCondLst>
                                            <p:cond delay="1834"/>
                                          </p:stCondLst>
                                        </p:cTn>
                                        <p:tgtEl>
                                          <p:spTgt spid="5"/>
                                        </p:tgtEl>
                                      </p:cBhvr>
                                      <p:to x="100000" y="100000"/>
                                    </p:animScale>
                                  </p:childTnLst>
                                </p:cTn>
                              </p:par>
                              <p:par>
                                <p:cTn id="55" presetID="26"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down)">
                                      <p:cBhvr>
                                        <p:cTn id="57" dur="580">
                                          <p:stCondLst>
                                            <p:cond delay="0"/>
                                          </p:stCondLst>
                                        </p:cTn>
                                        <p:tgtEl>
                                          <p:spTgt spid="3"/>
                                        </p:tgtEl>
                                      </p:cBhvr>
                                    </p:animEffect>
                                    <p:anim calcmode="lin" valueType="num">
                                      <p:cBhvr>
                                        <p:cTn id="5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gtEl>
                                      </p:cBhvr>
                                      <p:to x="100000" y="60000"/>
                                    </p:animScale>
                                    <p:animScale>
                                      <p:cBhvr>
                                        <p:cTn id="64" dur="166" decel="50000">
                                          <p:stCondLst>
                                            <p:cond delay="676"/>
                                          </p:stCondLst>
                                        </p:cTn>
                                        <p:tgtEl>
                                          <p:spTgt spid="3"/>
                                        </p:tgtEl>
                                      </p:cBhvr>
                                      <p:to x="100000" y="100000"/>
                                    </p:animScale>
                                    <p:animScale>
                                      <p:cBhvr>
                                        <p:cTn id="65" dur="26">
                                          <p:stCondLst>
                                            <p:cond delay="1312"/>
                                          </p:stCondLst>
                                        </p:cTn>
                                        <p:tgtEl>
                                          <p:spTgt spid="3"/>
                                        </p:tgtEl>
                                      </p:cBhvr>
                                      <p:to x="100000" y="80000"/>
                                    </p:animScale>
                                    <p:animScale>
                                      <p:cBhvr>
                                        <p:cTn id="66" dur="166" decel="50000">
                                          <p:stCondLst>
                                            <p:cond delay="1338"/>
                                          </p:stCondLst>
                                        </p:cTn>
                                        <p:tgtEl>
                                          <p:spTgt spid="3"/>
                                        </p:tgtEl>
                                      </p:cBhvr>
                                      <p:to x="100000" y="100000"/>
                                    </p:animScale>
                                    <p:animScale>
                                      <p:cBhvr>
                                        <p:cTn id="67" dur="26">
                                          <p:stCondLst>
                                            <p:cond delay="1642"/>
                                          </p:stCondLst>
                                        </p:cTn>
                                        <p:tgtEl>
                                          <p:spTgt spid="3"/>
                                        </p:tgtEl>
                                      </p:cBhvr>
                                      <p:to x="100000" y="90000"/>
                                    </p:animScale>
                                    <p:animScale>
                                      <p:cBhvr>
                                        <p:cTn id="68" dur="166" decel="50000">
                                          <p:stCondLst>
                                            <p:cond delay="1668"/>
                                          </p:stCondLst>
                                        </p:cTn>
                                        <p:tgtEl>
                                          <p:spTgt spid="3"/>
                                        </p:tgtEl>
                                      </p:cBhvr>
                                      <p:to x="100000" y="100000"/>
                                    </p:animScale>
                                    <p:animScale>
                                      <p:cBhvr>
                                        <p:cTn id="69" dur="26">
                                          <p:stCondLst>
                                            <p:cond delay="1808"/>
                                          </p:stCondLst>
                                        </p:cTn>
                                        <p:tgtEl>
                                          <p:spTgt spid="3"/>
                                        </p:tgtEl>
                                      </p:cBhvr>
                                      <p:to x="100000" y="95000"/>
                                    </p:animScale>
                                    <p:animScale>
                                      <p:cBhvr>
                                        <p:cTn id="70" dur="166" decel="50000">
                                          <p:stCondLst>
                                            <p:cond delay="1834"/>
                                          </p:stCondLst>
                                        </p:cTn>
                                        <p:tgtEl>
                                          <p:spTgt spid="3"/>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nodeType="click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wipe(down)">
                                      <p:cBhvr>
                                        <p:cTn id="75" dur="580">
                                          <p:stCondLst>
                                            <p:cond delay="0"/>
                                          </p:stCondLst>
                                        </p:cTn>
                                        <p:tgtEl>
                                          <p:spTgt spid="6"/>
                                        </p:tgtEl>
                                      </p:cBhvr>
                                    </p:animEffect>
                                    <p:anim calcmode="lin" valueType="num">
                                      <p:cBhvr>
                                        <p:cTn id="7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81" dur="26">
                                          <p:stCondLst>
                                            <p:cond delay="650"/>
                                          </p:stCondLst>
                                        </p:cTn>
                                        <p:tgtEl>
                                          <p:spTgt spid="6"/>
                                        </p:tgtEl>
                                      </p:cBhvr>
                                      <p:to x="100000" y="60000"/>
                                    </p:animScale>
                                    <p:animScale>
                                      <p:cBhvr>
                                        <p:cTn id="82" dur="166" decel="50000">
                                          <p:stCondLst>
                                            <p:cond delay="676"/>
                                          </p:stCondLst>
                                        </p:cTn>
                                        <p:tgtEl>
                                          <p:spTgt spid="6"/>
                                        </p:tgtEl>
                                      </p:cBhvr>
                                      <p:to x="100000" y="100000"/>
                                    </p:animScale>
                                    <p:animScale>
                                      <p:cBhvr>
                                        <p:cTn id="83" dur="26">
                                          <p:stCondLst>
                                            <p:cond delay="1312"/>
                                          </p:stCondLst>
                                        </p:cTn>
                                        <p:tgtEl>
                                          <p:spTgt spid="6"/>
                                        </p:tgtEl>
                                      </p:cBhvr>
                                      <p:to x="100000" y="80000"/>
                                    </p:animScale>
                                    <p:animScale>
                                      <p:cBhvr>
                                        <p:cTn id="84" dur="166" decel="50000">
                                          <p:stCondLst>
                                            <p:cond delay="1338"/>
                                          </p:stCondLst>
                                        </p:cTn>
                                        <p:tgtEl>
                                          <p:spTgt spid="6"/>
                                        </p:tgtEl>
                                      </p:cBhvr>
                                      <p:to x="100000" y="100000"/>
                                    </p:animScale>
                                    <p:animScale>
                                      <p:cBhvr>
                                        <p:cTn id="85" dur="26">
                                          <p:stCondLst>
                                            <p:cond delay="1642"/>
                                          </p:stCondLst>
                                        </p:cTn>
                                        <p:tgtEl>
                                          <p:spTgt spid="6"/>
                                        </p:tgtEl>
                                      </p:cBhvr>
                                      <p:to x="100000" y="90000"/>
                                    </p:animScale>
                                    <p:animScale>
                                      <p:cBhvr>
                                        <p:cTn id="86" dur="166" decel="50000">
                                          <p:stCondLst>
                                            <p:cond delay="1668"/>
                                          </p:stCondLst>
                                        </p:cTn>
                                        <p:tgtEl>
                                          <p:spTgt spid="6"/>
                                        </p:tgtEl>
                                      </p:cBhvr>
                                      <p:to x="100000" y="100000"/>
                                    </p:animScale>
                                    <p:animScale>
                                      <p:cBhvr>
                                        <p:cTn id="87" dur="26">
                                          <p:stCondLst>
                                            <p:cond delay="1808"/>
                                          </p:stCondLst>
                                        </p:cTn>
                                        <p:tgtEl>
                                          <p:spTgt spid="6"/>
                                        </p:tgtEl>
                                      </p:cBhvr>
                                      <p:to x="100000" y="95000"/>
                                    </p:animScale>
                                    <p:animScale>
                                      <p:cBhvr>
                                        <p:cTn id="88" dur="166" decel="50000">
                                          <p:stCondLst>
                                            <p:cond delay="1834"/>
                                          </p:stCondLst>
                                        </p:cTn>
                                        <p:tgtEl>
                                          <p:spTgt spid="6"/>
                                        </p:tgtEl>
                                      </p:cBhvr>
                                      <p:to x="100000" y="100000"/>
                                    </p:animScale>
                                  </p:childTnLst>
                                </p:cTn>
                              </p:par>
                              <p:par>
                                <p:cTn id="89" presetID="26" presetClass="entr" presetSubtype="0" fill="hold" grpId="0" nodeType="with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ipe(down)">
                                      <p:cBhvr>
                                        <p:cTn id="91" dur="580">
                                          <p:stCondLst>
                                            <p:cond delay="0"/>
                                          </p:stCondLst>
                                        </p:cTn>
                                        <p:tgtEl>
                                          <p:spTgt spid="9"/>
                                        </p:tgtEl>
                                      </p:cBhvr>
                                    </p:animEffect>
                                    <p:anim calcmode="lin" valueType="num">
                                      <p:cBhvr>
                                        <p:cTn id="9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97" dur="26">
                                          <p:stCondLst>
                                            <p:cond delay="650"/>
                                          </p:stCondLst>
                                        </p:cTn>
                                        <p:tgtEl>
                                          <p:spTgt spid="9"/>
                                        </p:tgtEl>
                                      </p:cBhvr>
                                      <p:to x="100000" y="60000"/>
                                    </p:animScale>
                                    <p:animScale>
                                      <p:cBhvr>
                                        <p:cTn id="98" dur="166" decel="50000">
                                          <p:stCondLst>
                                            <p:cond delay="676"/>
                                          </p:stCondLst>
                                        </p:cTn>
                                        <p:tgtEl>
                                          <p:spTgt spid="9"/>
                                        </p:tgtEl>
                                      </p:cBhvr>
                                      <p:to x="100000" y="100000"/>
                                    </p:animScale>
                                    <p:animScale>
                                      <p:cBhvr>
                                        <p:cTn id="99" dur="26">
                                          <p:stCondLst>
                                            <p:cond delay="1312"/>
                                          </p:stCondLst>
                                        </p:cTn>
                                        <p:tgtEl>
                                          <p:spTgt spid="9"/>
                                        </p:tgtEl>
                                      </p:cBhvr>
                                      <p:to x="100000" y="80000"/>
                                    </p:animScale>
                                    <p:animScale>
                                      <p:cBhvr>
                                        <p:cTn id="100" dur="166" decel="50000">
                                          <p:stCondLst>
                                            <p:cond delay="1338"/>
                                          </p:stCondLst>
                                        </p:cTn>
                                        <p:tgtEl>
                                          <p:spTgt spid="9"/>
                                        </p:tgtEl>
                                      </p:cBhvr>
                                      <p:to x="100000" y="100000"/>
                                    </p:animScale>
                                    <p:animScale>
                                      <p:cBhvr>
                                        <p:cTn id="101" dur="26">
                                          <p:stCondLst>
                                            <p:cond delay="1642"/>
                                          </p:stCondLst>
                                        </p:cTn>
                                        <p:tgtEl>
                                          <p:spTgt spid="9"/>
                                        </p:tgtEl>
                                      </p:cBhvr>
                                      <p:to x="100000" y="90000"/>
                                    </p:animScale>
                                    <p:animScale>
                                      <p:cBhvr>
                                        <p:cTn id="102" dur="166" decel="50000">
                                          <p:stCondLst>
                                            <p:cond delay="1668"/>
                                          </p:stCondLst>
                                        </p:cTn>
                                        <p:tgtEl>
                                          <p:spTgt spid="9"/>
                                        </p:tgtEl>
                                      </p:cBhvr>
                                      <p:to x="100000" y="100000"/>
                                    </p:animScale>
                                    <p:animScale>
                                      <p:cBhvr>
                                        <p:cTn id="103" dur="26">
                                          <p:stCondLst>
                                            <p:cond delay="1808"/>
                                          </p:stCondLst>
                                        </p:cTn>
                                        <p:tgtEl>
                                          <p:spTgt spid="9"/>
                                        </p:tgtEl>
                                      </p:cBhvr>
                                      <p:to x="100000" y="95000"/>
                                    </p:animScale>
                                    <p:animScale>
                                      <p:cBhvr>
                                        <p:cTn id="104" dur="166" decel="50000">
                                          <p:stCondLst>
                                            <p:cond delay="1834"/>
                                          </p:stCondLst>
                                        </p:cTn>
                                        <p:tgtEl>
                                          <p:spTgt spid="9"/>
                                        </p:tgtEl>
                                      </p:cBhvr>
                                      <p:to x="100000" y="100000"/>
                                    </p:animScale>
                                  </p:childTnLst>
                                </p:cTn>
                              </p:par>
                            </p:childTnLst>
                          </p:cTn>
                        </p:par>
                      </p:childTnLst>
                    </p:cTn>
                  </p:par>
                  <p:par>
                    <p:cTn id="105" fill="hold">
                      <p:stCondLst>
                        <p:cond delay="indefinite"/>
                      </p:stCondLst>
                      <p:childTnLst>
                        <p:par>
                          <p:cTn id="106" fill="hold">
                            <p:stCondLst>
                              <p:cond delay="0"/>
                            </p:stCondLst>
                            <p:childTnLst>
                              <p:par>
                                <p:cTn id="107" presetID="26" presetClass="entr" presetSubtype="0" fill="hold" nodeType="clickEffect">
                                  <p:stCondLst>
                                    <p:cond delay="0"/>
                                  </p:stCondLst>
                                  <p:childTnLst>
                                    <p:set>
                                      <p:cBhvr>
                                        <p:cTn id="108" dur="1" fill="hold">
                                          <p:stCondLst>
                                            <p:cond delay="0"/>
                                          </p:stCondLst>
                                        </p:cTn>
                                        <p:tgtEl>
                                          <p:spTgt spid="7"/>
                                        </p:tgtEl>
                                        <p:attrNameLst>
                                          <p:attrName>style.visibility</p:attrName>
                                        </p:attrNameLst>
                                      </p:cBhvr>
                                      <p:to>
                                        <p:strVal val="visible"/>
                                      </p:to>
                                    </p:set>
                                    <p:animEffect transition="in" filter="wipe(down)">
                                      <p:cBhvr>
                                        <p:cTn id="109" dur="580">
                                          <p:stCondLst>
                                            <p:cond delay="0"/>
                                          </p:stCondLst>
                                        </p:cTn>
                                        <p:tgtEl>
                                          <p:spTgt spid="7"/>
                                        </p:tgtEl>
                                      </p:cBhvr>
                                    </p:animEffect>
                                    <p:anim calcmode="lin" valueType="num">
                                      <p:cBhvr>
                                        <p:cTn id="11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15" dur="26">
                                          <p:stCondLst>
                                            <p:cond delay="650"/>
                                          </p:stCondLst>
                                        </p:cTn>
                                        <p:tgtEl>
                                          <p:spTgt spid="7"/>
                                        </p:tgtEl>
                                      </p:cBhvr>
                                      <p:to x="100000" y="60000"/>
                                    </p:animScale>
                                    <p:animScale>
                                      <p:cBhvr>
                                        <p:cTn id="116" dur="166" decel="50000">
                                          <p:stCondLst>
                                            <p:cond delay="676"/>
                                          </p:stCondLst>
                                        </p:cTn>
                                        <p:tgtEl>
                                          <p:spTgt spid="7"/>
                                        </p:tgtEl>
                                      </p:cBhvr>
                                      <p:to x="100000" y="100000"/>
                                    </p:animScale>
                                    <p:animScale>
                                      <p:cBhvr>
                                        <p:cTn id="117" dur="26">
                                          <p:stCondLst>
                                            <p:cond delay="1312"/>
                                          </p:stCondLst>
                                        </p:cTn>
                                        <p:tgtEl>
                                          <p:spTgt spid="7"/>
                                        </p:tgtEl>
                                      </p:cBhvr>
                                      <p:to x="100000" y="80000"/>
                                    </p:animScale>
                                    <p:animScale>
                                      <p:cBhvr>
                                        <p:cTn id="118" dur="166" decel="50000">
                                          <p:stCondLst>
                                            <p:cond delay="1338"/>
                                          </p:stCondLst>
                                        </p:cTn>
                                        <p:tgtEl>
                                          <p:spTgt spid="7"/>
                                        </p:tgtEl>
                                      </p:cBhvr>
                                      <p:to x="100000" y="100000"/>
                                    </p:animScale>
                                    <p:animScale>
                                      <p:cBhvr>
                                        <p:cTn id="119" dur="26">
                                          <p:stCondLst>
                                            <p:cond delay="1642"/>
                                          </p:stCondLst>
                                        </p:cTn>
                                        <p:tgtEl>
                                          <p:spTgt spid="7"/>
                                        </p:tgtEl>
                                      </p:cBhvr>
                                      <p:to x="100000" y="90000"/>
                                    </p:animScale>
                                    <p:animScale>
                                      <p:cBhvr>
                                        <p:cTn id="120" dur="166" decel="50000">
                                          <p:stCondLst>
                                            <p:cond delay="1668"/>
                                          </p:stCondLst>
                                        </p:cTn>
                                        <p:tgtEl>
                                          <p:spTgt spid="7"/>
                                        </p:tgtEl>
                                      </p:cBhvr>
                                      <p:to x="100000" y="100000"/>
                                    </p:animScale>
                                    <p:animScale>
                                      <p:cBhvr>
                                        <p:cTn id="121" dur="26">
                                          <p:stCondLst>
                                            <p:cond delay="1808"/>
                                          </p:stCondLst>
                                        </p:cTn>
                                        <p:tgtEl>
                                          <p:spTgt spid="7"/>
                                        </p:tgtEl>
                                      </p:cBhvr>
                                      <p:to x="100000" y="95000"/>
                                    </p:animScale>
                                    <p:animScale>
                                      <p:cBhvr>
                                        <p:cTn id="122" dur="166" decel="50000">
                                          <p:stCondLst>
                                            <p:cond delay="1834"/>
                                          </p:stCondLst>
                                        </p:cTn>
                                        <p:tgtEl>
                                          <p:spTgt spid="7"/>
                                        </p:tgtEl>
                                      </p:cBhvr>
                                      <p:to x="100000" y="100000"/>
                                    </p:animScale>
                                  </p:childTnLst>
                                </p:cTn>
                              </p:par>
                              <p:par>
                                <p:cTn id="123" presetID="26" presetClass="entr" presetSubtype="0" fill="hold" grpId="0" nodeType="withEffect">
                                  <p:stCondLst>
                                    <p:cond delay="0"/>
                                  </p:stCondLst>
                                  <p:childTnLst>
                                    <p:set>
                                      <p:cBhvr>
                                        <p:cTn id="124" dur="1" fill="hold">
                                          <p:stCondLst>
                                            <p:cond delay="0"/>
                                          </p:stCondLst>
                                        </p:cTn>
                                        <p:tgtEl>
                                          <p:spTgt spid="13"/>
                                        </p:tgtEl>
                                        <p:attrNameLst>
                                          <p:attrName>style.visibility</p:attrName>
                                        </p:attrNameLst>
                                      </p:cBhvr>
                                      <p:to>
                                        <p:strVal val="visible"/>
                                      </p:to>
                                    </p:set>
                                    <p:animEffect transition="in" filter="wipe(down)">
                                      <p:cBhvr>
                                        <p:cTn id="125" dur="580">
                                          <p:stCondLst>
                                            <p:cond delay="0"/>
                                          </p:stCondLst>
                                        </p:cTn>
                                        <p:tgtEl>
                                          <p:spTgt spid="13"/>
                                        </p:tgtEl>
                                      </p:cBhvr>
                                    </p:animEffect>
                                    <p:anim calcmode="lin" valueType="num">
                                      <p:cBhvr>
                                        <p:cTn id="12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1" dur="26">
                                          <p:stCondLst>
                                            <p:cond delay="650"/>
                                          </p:stCondLst>
                                        </p:cTn>
                                        <p:tgtEl>
                                          <p:spTgt spid="13"/>
                                        </p:tgtEl>
                                      </p:cBhvr>
                                      <p:to x="100000" y="60000"/>
                                    </p:animScale>
                                    <p:animScale>
                                      <p:cBhvr>
                                        <p:cTn id="132" dur="166" decel="50000">
                                          <p:stCondLst>
                                            <p:cond delay="676"/>
                                          </p:stCondLst>
                                        </p:cTn>
                                        <p:tgtEl>
                                          <p:spTgt spid="13"/>
                                        </p:tgtEl>
                                      </p:cBhvr>
                                      <p:to x="100000" y="100000"/>
                                    </p:animScale>
                                    <p:animScale>
                                      <p:cBhvr>
                                        <p:cTn id="133" dur="26">
                                          <p:stCondLst>
                                            <p:cond delay="1312"/>
                                          </p:stCondLst>
                                        </p:cTn>
                                        <p:tgtEl>
                                          <p:spTgt spid="13"/>
                                        </p:tgtEl>
                                      </p:cBhvr>
                                      <p:to x="100000" y="80000"/>
                                    </p:animScale>
                                    <p:animScale>
                                      <p:cBhvr>
                                        <p:cTn id="134" dur="166" decel="50000">
                                          <p:stCondLst>
                                            <p:cond delay="1338"/>
                                          </p:stCondLst>
                                        </p:cTn>
                                        <p:tgtEl>
                                          <p:spTgt spid="13"/>
                                        </p:tgtEl>
                                      </p:cBhvr>
                                      <p:to x="100000" y="100000"/>
                                    </p:animScale>
                                    <p:animScale>
                                      <p:cBhvr>
                                        <p:cTn id="135" dur="26">
                                          <p:stCondLst>
                                            <p:cond delay="1642"/>
                                          </p:stCondLst>
                                        </p:cTn>
                                        <p:tgtEl>
                                          <p:spTgt spid="13"/>
                                        </p:tgtEl>
                                      </p:cBhvr>
                                      <p:to x="100000" y="90000"/>
                                    </p:animScale>
                                    <p:animScale>
                                      <p:cBhvr>
                                        <p:cTn id="136" dur="166" decel="50000">
                                          <p:stCondLst>
                                            <p:cond delay="1668"/>
                                          </p:stCondLst>
                                        </p:cTn>
                                        <p:tgtEl>
                                          <p:spTgt spid="13"/>
                                        </p:tgtEl>
                                      </p:cBhvr>
                                      <p:to x="100000" y="100000"/>
                                    </p:animScale>
                                    <p:animScale>
                                      <p:cBhvr>
                                        <p:cTn id="137" dur="26">
                                          <p:stCondLst>
                                            <p:cond delay="1808"/>
                                          </p:stCondLst>
                                        </p:cTn>
                                        <p:tgtEl>
                                          <p:spTgt spid="13"/>
                                        </p:tgtEl>
                                      </p:cBhvr>
                                      <p:to x="100000" y="95000"/>
                                    </p:animScale>
                                    <p:animScale>
                                      <p:cBhvr>
                                        <p:cTn id="138" dur="166" decel="50000">
                                          <p:stCondLst>
                                            <p:cond delay="1834"/>
                                          </p:stCondLst>
                                        </p:cTn>
                                        <p:tgtEl>
                                          <p:spTgt spid="13"/>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26" presetClass="entr" presetSubtype="0" fill="hold" nodeType="clickEffect">
                                  <p:stCondLst>
                                    <p:cond delay="0"/>
                                  </p:stCondLst>
                                  <p:childTnLst>
                                    <p:set>
                                      <p:cBhvr>
                                        <p:cTn id="142" dur="1" fill="hold">
                                          <p:stCondLst>
                                            <p:cond delay="0"/>
                                          </p:stCondLst>
                                        </p:cTn>
                                        <p:tgtEl>
                                          <p:spTgt spid="8"/>
                                        </p:tgtEl>
                                        <p:attrNameLst>
                                          <p:attrName>style.visibility</p:attrName>
                                        </p:attrNameLst>
                                      </p:cBhvr>
                                      <p:to>
                                        <p:strVal val="visible"/>
                                      </p:to>
                                    </p:set>
                                    <p:animEffect transition="in" filter="wipe(down)">
                                      <p:cBhvr>
                                        <p:cTn id="143" dur="580">
                                          <p:stCondLst>
                                            <p:cond delay="0"/>
                                          </p:stCondLst>
                                        </p:cTn>
                                        <p:tgtEl>
                                          <p:spTgt spid="8"/>
                                        </p:tgtEl>
                                      </p:cBhvr>
                                    </p:animEffect>
                                    <p:anim calcmode="lin" valueType="num">
                                      <p:cBhvr>
                                        <p:cTn id="14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4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4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4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4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49" dur="26">
                                          <p:stCondLst>
                                            <p:cond delay="650"/>
                                          </p:stCondLst>
                                        </p:cTn>
                                        <p:tgtEl>
                                          <p:spTgt spid="8"/>
                                        </p:tgtEl>
                                      </p:cBhvr>
                                      <p:to x="100000" y="60000"/>
                                    </p:animScale>
                                    <p:animScale>
                                      <p:cBhvr>
                                        <p:cTn id="150" dur="166" decel="50000">
                                          <p:stCondLst>
                                            <p:cond delay="676"/>
                                          </p:stCondLst>
                                        </p:cTn>
                                        <p:tgtEl>
                                          <p:spTgt spid="8"/>
                                        </p:tgtEl>
                                      </p:cBhvr>
                                      <p:to x="100000" y="100000"/>
                                    </p:animScale>
                                    <p:animScale>
                                      <p:cBhvr>
                                        <p:cTn id="151" dur="26">
                                          <p:stCondLst>
                                            <p:cond delay="1312"/>
                                          </p:stCondLst>
                                        </p:cTn>
                                        <p:tgtEl>
                                          <p:spTgt spid="8"/>
                                        </p:tgtEl>
                                      </p:cBhvr>
                                      <p:to x="100000" y="80000"/>
                                    </p:animScale>
                                    <p:animScale>
                                      <p:cBhvr>
                                        <p:cTn id="152" dur="166" decel="50000">
                                          <p:stCondLst>
                                            <p:cond delay="1338"/>
                                          </p:stCondLst>
                                        </p:cTn>
                                        <p:tgtEl>
                                          <p:spTgt spid="8"/>
                                        </p:tgtEl>
                                      </p:cBhvr>
                                      <p:to x="100000" y="100000"/>
                                    </p:animScale>
                                    <p:animScale>
                                      <p:cBhvr>
                                        <p:cTn id="153" dur="26">
                                          <p:stCondLst>
                                            <p:cond delay="1642"/>
                                          </p:stCondLst>
                                        </p:cTn>
                                        <p:tgtEl>
                                          <p:spTgt spid="8"/>
                                        </p:tgtEl>
                                      </p:cBhvr>
                                      <p:to x="100000" y="90000"/>
                                    </p:animScale>
                                    <p:animScale>
                                      <p:cBhvr>
                                        <p:cTn id="154" dur="166" decel="50000">
                                          <p:stCondLst>
                                            <p:cond delay="1668"/>
                                          </p:stCondLst>
                                        </p:cTn>
                                        <p:tgtEl>
                                          <p:spTgt spid="8"/>
                                        </p:tgtEl>
                                      </p:cBhvr>
                                      <p:to x="100000" y="100000"/>
                                    </p:animScale>
                                    <p:animScale>
                                      <p:cBhvr>
                                        <p:cTn id="155" dur="26">
                                          <p:stCondLst>
                                            <p:cond delay="1808"/>
                                          </p:stCondLst>
                                        </p:cTn>
                                        <p:tgtEl>
                                          <p:spTgt spid="8"/>
                                        </p:tgtEl>
                                      </p:cBhvr>
                                      <p:to x="100000" y="95000"/>
                                    </p:animScale>
                                    <p:animScale>
                                      <p:cBhvr>
                                        <p:cTn id="156" dur="166" decel="50000">
                                          <p:stCondLst>
                                            <p:cond delay="1834"/>
                                          </p:stCondLst>
                                        </p:cTn>
                                        <p:tgtEl>
                                          <p:spTgt spid="8"/>
                                        </p:tgtEl>
                                      </p:cBhvr>
                                      <p:to x="100000" y="100000"/>
                                    </p:animScale>
                                  </p:childTnLst>
                                </p:cTn>
                              </p:par>
                              <p:par>
                                <p:cTn id="157" presetID="26" presetClass="entr" presetSubtype="0" fill="hold" grpId="0" nodeType="withEffect">
                                  <p:stCondLst>
                                    <p:cond delay="0"/>
                                  </p:stCondLst>
                                  <p:childTnLst>
                                    <p:set>
                                      <p:cBhvr>
                                        <p:cTn id="158" dur="1" fill="hold">
                                          <p:stCondLst>
                                            <p:cond delay="0"/>
                                          </p:stCondLst>
                                        </p:cTn>
                                        <p:tgtEl>
                                          <p:spTgt spid="2"/>
                                        </p:tgtEl>
                                        <p:attrNameLst>
                                          <p:attrName>style.visibility</p:attrName>
                                        </p:attrNameLst>
                                      </p:cBhvr>
                                      <p:to>
                                        <p:strVal val="visible"/>
                                      </p:to>
                                    </p:set>
                                    <p:animEffect transition="in" filter="wipe(down)">
                                      <p:cBhvr>
                                        <p:cTn id="159" dur="580">
                                          <p:stCondLst>
                                            <p:cond delay="0"/>
                                          </p:stCondLst>
                                        </p:cTn>
                                        <p:tgtEl>
                                          <p:spTgt spid="2"/>
                                        </p:tgtEl>
                                      </p:cBhvr>
                                    </p:animEffect>
                                    <p:anim calcmode="lin" valueType="num">
                                      <p:cBhvr>
                                        <p:cTn id="160"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61"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62"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63"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64"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65" dur="26">
                                          <p:stCondLst>
                                            <p:cond delay="650"/>
                                          </p:stCondLst>
                                        </p:cTn>
                                        <p:tgtEl>
                                          <p:spTgt spid="2"/>
                                        </p:tgtEl>
                                      </p:cBhvr>
                                      <p:to x="100000" y="60000"/>
                                    </p:animScale>
                                    <p:animScale>
                                      <p:cBhvr>
                                        <p:cTn id="166" dur="166" decel="50000">
                                          <p:stCondLst>
                                            <p:cond delay="676"/>
                                          </p:stCondLst>
                                        </p:cTn>
                                        <p:tgtEl>
                                          <p:spTgt spid="2"/>
                                        </p:tgtEl>
                                      </p:cBhvr>
                                      <p:to x="100000" y="100000"/>
                                    </p:animScale>
                                    <p:animScale>
                                      <p:cBhvr>
                                        <p:cTn id="167" dur="26">
                                          <p:stCondLst>
                                            <p:cond delay="1312"/>
                                          </p:stCondLst>
                                        </p:cTn>
                                        <p:tgtEl>
                                          <p:spTgt spid="2"/>
                                        </p:tgtEl>
                                      </p:cBhvr>
                                      <p:to x="100000" y="80000"/>
                                    </p:animScale>
                                    <p:animScale>
                                      <p:cBhvr>
                                        <p:cTn id="168" dur="166" decel="50000">
                                          <p:stCondLst>
                                            <p:cond delay="1338"/>
                                          </p:stCondLst>
                                        </p:cTn>
                                        <p:tgtEl>
                                          <p:spTgt spid="2"/>
                                        </p:tgtEl>
                                      </p:cBhvr>
                                      <p:to x="100000" y="100000"/>
                                    </p:animScale>
                                    <p:animScale>
                                      <p:cBhvr>
                                        <p:cTn id="169" dur="26">
                                          <p:stCondLst>
                                            <p:cond delay="1642"/>
                                          </p:stCondLst>
                                        </p:cTn>
                                        <p:tgtEl>
                                          <p:spTgt spid="2"/>
                                        </p:tgtEl>
                                      </p:cBhvr>
                                      <p:to x="100000" y="90000"/>
                                    </p:animScale>
                                    <p:animScale>
                                      <p:cBhvr>
                                        <p:cTn id="170" dur="166" decel="50000">
                                          <p:stCondLst>
                                            <p:cond delay="1668"/>
                                          </p:stCondLst>
                                        </p:cTn>
                                        <p:tgtEl>
                                          <p:spTgt spid="2"/>
                                        </p:tgtEl>
                                      </p:cBhvr>
                                      <p:to x="100000" y="100000"/>
                                    </p:animScale>
                                    <p:animScale>
                                      <p:cBhvr>
                                        <p:cTn id="171" dur="26">
                                          <p:stCondLst>
                                            <p:cond delay="1808"/>
                                          </p:stCondLst>
                                        </p:cTn>
                                        <p:tgtEl>
                                          <p:spTgt spid="2"/>
                                        </p:tgtEl>
                                      </p:cBhvr>
                                      <p:to x="100000" y="95000"/>
                                    </p:animScale>
                                    <p:animScale>
                                      <p:cBhvr>
                                        <p:cTn id="172"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P spid="10" grpId="0"/>
      <p:bldP spid="13" grpId="0"/>
    </p:bldLst>
  </p:timing>
</p:sld>
</file>

<file path=ppt/theme/theme1.xml><?xml version="1.0" encoding="utf-8"?>
<a:theme xmlns:a="http://schemas.openxmlformats.org/drawingml/2006/main" name="Film Industry Analysis by Slidesgo">
  <a:themeElements>
    <a:clrScheme name="Simple Light">
      <a:dk1>
        <a:srgbClr val="000000"/>
      </a:dk1>
      <a:lt1>
        <a:srgbClr val="FFFCF5"/>
      </a:lt1>
      <a:dk2>
        <a:srgbClr val="B0CD3D"/>
      </a:dk2>
      <a:lt2>
        <a:srgbClr val="ED6749"/>
      </a:lt2>
      <a:accent1>
        <a:srgbClr val="FAAE62"/>
      </a:accent1>
      <a:accent2>
        <a:srgbClr val="DE9576"/>
      </a:accent2>
      <a:accent3>
        <a:srgbClr val="EFD048"/>
      </a:accent3>
      <a:accent4>
        <a:srgbClr val="D9B991"/>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466</TotalTime>
  <Words>1031</Words>
  <Application>Microsoft Office PowerPoint</Application>
  <PresentationFormat>Affichage à l'écran (16:9)</PresentationFormat>
  <Paragraphs>104</Paragraphs>
  <Slides>24</Slides>
  <Notes>24</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24</vt:i4>
      </vt:variant>
    </vt:vector>
  </HeadingPairs>
  <TitlesOfParts>
    <vt:vector size="35" baseType="lpstr">
      <vt:lpstr>DM Sans</vt:lpstr>
      <vt:lpstr>Wingdings</vt:lpstr>
      <vt:lpstr>Nirmala UI</vt:lpstr>
      <vt:lpstr>Times New Roman</vt:lpstr>
      <vt:lpstr>PT Serif</vt:lpstr>
      <vt:lpstr>DM Sans Medium</vt:lpstr>
      <vt:lpstr>Arial</vt:lpstr>
      <vt:lpstr>Roboto Condensed Light</vt:lpstr>
      <vt:lpstr>Roboto</vt:lpstr>
      <vt:lpstr>Anaheim</vt:lpstr>
      <vt:lpstr>Film Industry Analysis by Slidesgo</vt:lpstr>
      <vt:lpstr>Application :  transformation et égalisation  des images</vt:lpstr>
      <vt:lpstr>Introduction</vt:lpstr>
      <vt:lpstr>01</vt:lpstr>
      <vt:lpstr>Introduction</vt:lpstr>
      <vt:lpstr>02</vt:lpstr>
      <vt:lpstr>Définition</vt:lpstr>
      <vt:lpstr>L’utilité </vt:lpstr>
      <vt:lpstr>L’utilité </vt:lpstr>
      <vt:lpstr>Les types </vt:lpstr>
      <vt:lpstr>Transformation affine</vt:lpstr>
      <vt:lpstr> Transformation projective</vt:lpstr>
      <vt:lpstr> Transformation similaire</vt:lpstr>
      <vt:lpstr>  Le cisaillement</vt:lpstr>
      <vt:lpstr>  Changement d'échelle</vt:lpstr>
      <vt:lpstr>03</vt:lpstr>
      <vt:lpstr>Définition</vt:lpstr>
      <vt:lpstr>L’utilité </vt:lpstr>
      <vt:lpstr>L’utilité </vt:lpstr>
      <vt:lpstr>Les étapes </vt:lpstr>
      <vt:lpstr>04</vt:lpstr>
      <vt:lpstr>Mise en œuvre </vt:lpstr>
      <vt:lpstr>05</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 transformation et égalisation des images</dc:title>
  <dc:creator>hp</dc:creator>
  <cp:lastModifiedBy>hp</cp:lastModifiedBy>
  <cp:revision>30</cp:revision>
  <dcterms:modified xsi:type="dcterms:W3CDTF">2023-05-18T15:55:12Z</dcterms:modified>
</cp:coreProperties>
</file>